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D2C6D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D2C6D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D2C6D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D2C6D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61522" y="54864"/>
            <a:ext cx="1017884" cy="4571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3059" y="165608"/>
            <a:ext cx="526034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D2C6D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1308" y="1094315"/>
            <a:ext cx="8318500" cy="3510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44500" y="4978850"/>
            <a:ext cx="3289300" cy="145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07195" y="4972557"/>
            <a:ext cx="205104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545454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i.org/XXXXX" TargetMode="External"/><Relationship Id="rId3" Type="http://schemas.openxmlformats.org/officeDocument/2006/relationships/hyperlink" Target="https://doi.org/10.XXXX/XXXXX" TargetMode="External"/><Relationship Id="rId4" Type="http://schemas.openxmlformats.org/officeDocument/2006/relationships/hyperlink" Target="https://www.websiteURL.com/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2329" y="274320"/>
            <a:ext cx="2239340" cy="100583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6350" y="1410969"/>
            <a:ext cx="9156700" cy="58419"/>
            <a:chOff x="-6350" y="1410969"/>
            <a:chExt cx="9156700" cy="58419"/>
          </a:xfrm>
        </p:grpSpPr>
        <p:sp>
          <p:nvSpPr>
            <p:cNvPr id="4" name="object 4"/>
            <p:cNvSpPr/>
            <p:nvPr/>
          </p:nvSpPr>
          <p:spPr>
            <a:xfrm>
              <a:off x="0" y="141731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9144000" y="457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41731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0" y="0"/>
                  </a:moveTo>
                  <a:lnTo>
                    <a:pt x="9144000" y="0"/>
                  </a:lnTo>
                  <a:lnTo>
                    <a:pt x="9144000" y="45720"/>
                  </a:lnTo>
                  <a:lnTo>
                    <a:pt x="0" y="4572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554984" y="1561592"/>
            <a:ext cx="2030730" cy="223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25"/>
              <a:t>ATLAS</a:t>
            </a:r>
            <a:r>
              <a:rPr dirty="0" sz="1300" spc="-60"/>
              <a:t> </a:t>
            </a:r>
            <a:r>
              <a:rPr dirty="0" sz="1300" spc="-10"/>
              <a:t>SkillTech</a:t>
            </a:r>
            <a:r>
              <a:rPr dirty="0" sz="1300" spc="-50"/>
              <a:t> </a:t>
            </a:r>
            <a:r>
              <a:rPr dirty="0" sz="1300" spc="-10"/>
              <a:t>University</a:t>
            </a:r>
            <a:endParaRPr sz="1300"/>
          </a:p>
        </p:txBody>
      </p:sp>
      <p:sp>
        <p:nvSpPr>
          <p:cNvPr id="7" name="object 7"/>
          <p:cNvSpPr txBox="1"/>
          <p:nvPr/>
        </p:nvSpPr>
        <p:spPr>
          <a:xfrm>
            <a:off x="3302000" y="1869440"/>
            <a:ext cx="254000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Centre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for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25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|</a:t>
            </a:r>
            <a:r>
              <a:rPr dirty="0" sz="1100" spc="26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Doctoral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Programme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6350" y="2142489"/>
            <a:ext cx="9156700" cy="58419"/>
            <a:chOff x="-6350" y="2142489"/>
            <a:chExt cx="9156700" cy="58419"/>
          </a:xfrm>
        </p:grpSpPr>
        <p:sp>
          <p:nvSpPr>
            <p:cNvPr id="9" name="object 9"/>
            <p:cNvSpPr/>
            <p:nvPr/>
          </p:nvSpPr>
          <p:spPr>
            <a:xfrm>
              <a:off x="0" y="214883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9144000" y="457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0" y="214883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0" y="0"/>
                  </a:moveTo>
                  <a:lnTo>
                    <a:pt x="9144000" y="0"/>
                  </a:lnTo>
                  <a:lnTo>
                    <a:pt x="9144000" y="45719"/>
                  </a:lnTo>
                  <a:lnTo>
                    <a:pt x="0" y="4571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/>
          <p:nvPr/>
        </p:nvSpPr>
        <p:spPr>
          <a:xfrm>
            <a:off x="457200" y="2286003"/>
            <a:ext cx="8229600" cy="1188720"/>
          </a:xfrm>
          <a:custGeom>
            <a:avLst/>
            <a:gdLst/>
            <a:ahLst/>
            <a:cxnLst/>
            <a:rect l="l" t="t" r="r" b="b"/>
            <a:pathLst>
              <a:path w="8229600" h="1188720">
                <a:moveTo>
                  <a:pt x="0" y="54851"/>
                </a:moveTo>
                <a:lnTo>
                  <a:pt x="4311" y="33502"/>
                </a:lnTo>
                <a:lnTo>
                  <a:pt x="16067" y="16067"/>
                </a:lnTo>
                <a:lnTo>
                  <a:pt x="33502" y="4311"/>
                </a:lnTo>
                <a:lnTo>
                  <a:pt x="54851" y="0"/>
                </a:lnTo>
                <a:lnTo>
                  <a:pt x="8174748" y="0"/>
                </a:lnTo>
                <a:lnTo>
                  <a:pt x="8196097" y="4311"/>
                </a:lnTo>
                <a:lnTo>
                  <a:pt x="8213532" y="16067"/>
                </a:lnTo>
                <a:lnTo>
                  <a:pt x="8225288" y="33502"/>
                </a:lnTo>
                <a:lnTo>
                  <a:pt x="8229600" y="54851"/>
                </a:lnTo>
                <a:lnTo>
                  <a:pt x="8229600" y="1133855"/>
                </a:lnTo>
                <a:lnTo>
                  <a:pt x="8225288" y="1155212"/>
                </a:lnTo>
                <a:lnTo>
                  <a:pt x="8213532" y="1172651"/>
                </a:lnTo>
                <a:lnTo>
                  <a:pt x="8196097" y="1184408"/>
                </a:lnTo>
                <a:lnTo>
                  <a:pt x="8174748" y="1188720"/>
                </a:lnTo>
                <a:lnTo>
                  <a:pt x="54851" y="1188720"/>
                </a:lnTo>
                <a:lnTo>
                  <a:pt x="33502" y="1184408"/>
                </a:lnTo>
                <a:lnTo>
                  <a:pt x="16067" y="1172651"/>
                </a:lnTo>
                <a:lnTo>
                  <a:pt x="4311" y="1155212"/>
                </a:lnTo>
                <a:lnTo>
                  <a:pt x="0" y="1133855"/>
                </a:lnTo>
                <a:lnTo>
                  <a:pt x="0" y="54851"/>
                </a:lnTo>
                <a:close/>
              </a:path>
            </a:pathLst>
          </a:custGeom>
          <a:ln w="12699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65705" y="2700020"/>
            <a:ext cx="821309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Times New Roman"/>
                <a:cs typeface="Times New Roman"/>
              </a:rPr>
              <a:t>[Research</a:t>
            </a:r>
            <a:r>
              <a:rPr dirty="0" sz="2000" spc="-114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Title:</a:t>
            </a:r>
            <a:r>
              <a:rPr dirty="0" sz="2000" spc="-50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Enter</a:t>
            </a:r>
            <a:r>
              <a:rPr dirty="0" sz="2000" spc="-120" b="1">
                <a:latin typeface="Times New Roman"/>
                <a:cs typeface="Times New Roman"/>
              </a:rPr>
              <a:t> </a:t>
            </a:r>
            <a:r>
              <a:rPr dirty="0" sz="2000" spc="-55" b="1">
                <a:latin typeface="Times New Roman"/>
                <a:cs typeface="Times New Roman"/>
              </a:rPr>
              <a:t>Your</a:t>
            </a:r>
            <a:r>
              <a:rPr dirty="0" sz="2000" spc="-7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Full</a:t>
            </a:r>
            <a:r>
              <a:rPr dirty="0" sz="2000" spc="-4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Research</a:t>
            </a:r>
            <a:r>
              <a:rPr dirty="0" sz="2000" spc="-4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Proposal</a:t>
            </a:r>
            <a:r>
              <a:rPr dirty="0" sz="2000" spc="-9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Title</a:t>
            </a:r>
            <a:r>
              <a:rPr dirty="0" sz="2000" spc="-35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Here]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8553" y="3518999"/>
            <a:ext cx="1314450" cy="1260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715" indent="397510">
              <a:lnSpc>
                <a:spcPct val="147300"/>
              </a:lnSpc>
              <a:spcBef>
                <a:spcPts val="95"/>
              </a:spcBef>
            </a:pPr>
            <a:r>
              <a:rPr dirty="0" sz="1100" b="1">
                <a:latin typeface="Times New Roman"/>
                <a:cs typeface="Times New Roman"/>
              </a:rPr>
              <a:t>Scholar</a:t>
            </a:r>
            <a:r>
              <a:rPr dirty="0" sz="1100" spc="-25" b="1">
                <a:latin typeface="Times New Roman"/>
                <a:cs typeface="Times New Roman"/>
              </a:rPr>
              <a:t> </a:t>
            </a:r>
            <a:r>
              <a:rPr dirty="0" sz="1100" spc="-20" b="1">
                <a:latin typeface="Times New Roman"/>
                <a:cs typeface="Times New Roman"/>
              </a:rPr>
              <a:t>Name: </a:t>
            </a:r>
            <a:r>
              <a:rPr dirty="0" sz="1100" b="1">
                <a:latin typeface="Times New Roman"/>
                <a:cs typeface="Times New Roman"/>
              </a:rPr>
              <a:t>Registration</a:t>
            </a:r>
            <a:r>
              <a:rPr dirty="0" sz="1100" spc="-60" b="1">
                <a:latin typeface="Times New Roman"/>
                <a:cs typeface="Times New Roman"/>
              </a:rPr>
              <a:t> </a:t>
            </a:r>
            <a:r>
              <a:rPr dirty="0" sz="1100" spc="-20" b="1">
                <a:latin typeface="Times New Roman"/>
                <a:cs typeface="Times New Roman"/>
              </a:rPr>
              <a:t>No.: </a:t>
            </a:r>
            <a:r>
              <a:rPr dirty="0" sz="1100" b="1">
                <a:latin typeface="Times New Roman"/>
                <a:cs typeface="Times New Roman"/>
              </a:rPr>
              <a:t>Research</a:t>
            </a:r>
            <a:r>
              <a:rPr dirty="0" sz="1100" spc="-5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Supervisor:</a:t>
            </a:r>
            <a:endParaRPr sz="1100">
              <a:latin typeface="Times New Roman"/>
              <a:cs typeface="Times New Roman"/>
            </a:endParaRPr>
          </a:p>
          <a:p>
            <a:pPr algn="r" marL="33655" marR="5080" indent="821055">
              <a:lnSpc>
                <a:spcPct val="147300"/>
              </a:lnSpc>
            </a:pPr>
            <a:r>
              <a:rPr dirty="0" sz="1100" spc="-10" b="1">
                <a:latin typeface="Times New Roman"/>
                <a:cs typeface="Times New Roman"/>
              </a:rPr>
              <a:t>School: </a:t>
            </a:r>
            <a:r>
              <a:rPr dirty="0" sz="1100" b="1">
                <a:latin typeface="Times New Roman"/>
                <a:cs typeface="Times New Roman"/>
              </a:rPr>
              <a:t>Date</a:t>
            </a:r>
            <a:r>
              <a:rPr dirty="0" sz="1100" spc="-2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of</a:t>
            </a:r>
            <a:r>
              <a:rPr dirty="0" sz="1100" spc="-1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Presentation: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0611" y="3518999"/>
            <a:ext cx="2054860" cy="1260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028700">
              <a:lnSpc>
                <a:spcPct val="147300"/>
              </a:lnSpc>
              <a:spcBef>
                <a:spcPts val="95"/>
              </a:spcBef>
            </a:pPr>
            <a:r>
              <a:rPr dirty="0" sz="1100">
                <a:latin typeface="Times New Roman"/>
                <a:cs typeface="Times New Roman"/>
              </a:rPr>
              <a:t>[Your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Full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Name] </a:t>
            </a:r>
            <a:r>
              <a:rPr dirty="0" sz="1100" spc="-10">
                <a:latin typeface="Times New Roman"/>
                <a:cs typeface="Times New Roman"/>
              </a:rPr>
              <a:t>[XXXX]</a:t>
            </a: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ct val="147300"/>
              </a:lnSpc>
            </a:pPr>
            <a:r>
              <a:rPr dirty="0" sz="1100">
                <a:latin typeface="Times New Roman"/>
                <a:cs typeface="Times New Roman"/>
              </a:rPr>
              <a:t>[Dr.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Supervisor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Name,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Designation] </a:t>
            </a:r>
            <a:r>
              <a:rPr dirty="0" sz="1100">
                <a:latin typeface="Times New Roman"/>
                <a:cs typeface="Times New Roman"/>
              </a:rPr>
              <a:t>[ISME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/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ISDI /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uGDX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/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LAW]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100">
                <a:latin typeface="Times New Roman"/>
                <a:cs typeface="Times New Roman"/>
              </a:rPr>
              <a:t>[DD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Month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YYYY]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86200" y="3584447"/>
            <a:ext cx="0" cy="1234440"/>
          </a:xfrm>
          <a:custGeom>
            <a:avLst/>
            <a:gdLst/>
            <a:ahLst/>
            <a:cxnLst/>
            <a:rect l="l" t="t" r="r" b="b"/>
            <a:pathLst>
              <a:path w="0" h="1234439">
                <a:moveTo>
                  <a:pt x="0" y="0"/>
                </a:moveTo>
                <a:lnTo>
                  <a:pt x="0" y="1234439"/>
                </a:lnTo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006088" y="4936490"/>
            <a:ext cx="1131570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i="1">
                <a:solidFill>
                  <a:srgbClr val="545454"/>
                </a:solidFill>
                <a:latin typeface="Times New Roman"/>
                <a:cs typeface="Times New Roman"/>
              </a:rPr>
              <a:t>Ph.D.</a:t>
            </a:r>
            <a:r>
              <a:rPr dirty="0" sz="8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85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85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850" spc="-10" i="1">
                <a:solidFill>
                  <a:srgbClr val="545454"/>
                </a:solidFill>
                <a:latin typeface="Times New Roman"/>
                <a:cs typeface="Times New Roman"/>
              </a:rPr>
              <a:t>Proposal</a:t>
            </a:r>
            <a:endParaRPr sz="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Research</a:t>
            </a:r>
            <a:r>
              <a:rPr dirty="0" spc="-85"/>
              <a:t> </a:t>
            </a:r>
            <a:r>
              <a:rPr dirty="0" spc="-10"/>
              <a:t>Objectives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372110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Specific,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measurable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aims</a:t>
            </a:r>
            <a:r>
              <a:rPr dirty="0" sz="11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derived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directly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from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gaps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" name="object 6" descr="þÿ"/>
          <p:cNvGrpSpPr/>
          <p:nvPr/>
        </p:nvGrpSpPr>
        <p:grpSpPr>
          <a:xfrm>
            <a:off x="312420" y="905255"/>
            <a:ext cx="8555990" cy="4121150"/>
            <a:chOff x="312420" y="905255"/>
            <a:chExt cx="8555990" cy="4121150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905255"/>
              <a:ext cx="8555735" cy="41208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5760" y="958421"/>
              <a:ext cx="8412480" cy="3977640"/>
            </a:xfrm>
            <a:custGeom>
              <a:avLst/>
              <a:gdLst/>
              <a:ahLst/>
              <a:cxnLst/>
              <a:rect l="l" t="t" r="r" b="b"/>
              <a:pathLst>
                <a:path w="8412480" h="3977640">
                  <a:moveTo>
                    <a:pt x="83393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904488"/>
                  </a:lnTo>
                  <a:lnTo>
                    <a:pt x="5748" y="3932961"/>
                  </a:lnTo>
                  <a:lnTo>
                    <a:pt x="21426" y="3956213"/>
                  </a:lnTo>
                  <a:lnTo>
                    <a:pt x="44678" y="3971891"/>
                  </a:lnTo>
                  <a:lnTo>
                    <a:pt x="73152" y="3977640"/>
                  </a:lnTo>
                  <a:lnTo>
                    <a:pt x="8339328" y="3977640"/>
                  </a:lnTo>
                  <a:lnTo>
                    <a:pt x="8367801" y="3971891"/>
                  </a:lnTo>
                  <a:lnTo>
                    <a:pt x="8391053" y="3956213"/>
                  </a:lnTo>
                  <a:lnTo>
                    <a:pt x="8406731" y="3932961"/>
                  </a:lnTo>
                  <a:lnTo>
                    <a:pt x="8412480" y="3904488"/>
                  </a:lnTo>
                  <a:lnTo>
                    <a:pt x="8412480" y="73151"/>
                  </a:lnTo>
                  <a:lnTo>
                    <a:pt x="8406731" y="44678"/>
                  </a:lnTo>
                  <a:lnTo>
                    <a:pt x="8391053" y="21426"/>
                  </a:lnTo>
                  <a:lnTo>
                    <a:pt x="8367801" y="5748"/>
                  </a:lnTo>
                  <a:lnTo>
                    <a:pt x="833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958421"/>
              <a:ext cx="8412480" cy="3977640"/>
            </a:xfrm>
            <a:custGeom>
              <a:avLst/>
              <a:gdLst/>
              <a:ahLst/>
              <a:cxnLst/>
              <a:rect l="l" t="t" r="r" b="b"/>
              <a:pathLst>
                <a:path w="8412480" h="397764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3904488"/>
                  </a:lnTo>
                  <a:lnTo>
                    <a:pt x="8406731" y="3932961"/>
                  </a:lnTo>
                  <a:lnTo>
                    <a:pt x="8391053" y="3956213"/>
                  </a:lnTo>
                  <a:lnTo>
                    <a:pt x="8367801" y="3971891"/>
                  </a:lnTo>
                  <a:lnTo>
                    <a:pt x="8339328" y="3977640"/>
                  </a:lnTo>
                  <a:lnTo>
                    <a:pt x="73152" y="3977640"/>
                  </a:lnTo>
                  <a:lnTo>
                    <a:pt x="44678" y="3971891"/>
                  </a:lnTo>
                  <a:lnTo>
                    <a:pt x="21426" y="3956213"/>
                  </a:lnTo>
                  <a:lnTo>
                    <a:pt x="5748" y="3932961"/>
                  </a:lnTo>
                  <a:lnTo>
                    <a:pt x="0" y="3904488"/>
                  </a:lnTo>
                  <a:lnTo>
                    <a:pt x="0" y="73151"/>
                  </a:lnTo>
                  <a:close/>
                </a:path>
              </a:pathLst>
            </a:custGeom>
            <a:ln w="12699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57200" y="1024127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5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1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3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1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57200" y="1024127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5">
                  <a:moveTo>
                    <a:pt x="0" y="164591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1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3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1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536257" y="1101344"/>
            <a:ext cx="171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O1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7419" y="1075435"/>
            <a:ext cx="69989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[explore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examine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analyse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develop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validate]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[Variable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Construct]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context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[Setting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Population].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50850" y="1639570"/>
            <a:ext cx="342265" cy="342265"/>
            <a:chOff x="450850" y="1639570"/>
            <a:chExt cx="342265" cy="342265"/>
          </a:xfrm>
        </p:grpSpPr>
        <p:sp>
          <p:nvSpPr>
            <p:cNvPr id="15" name="object 15"/>
            <p:cNvSpPr/>
            <p:nvPr/>
          </p:nvSpPr>
          <p:spPr>
            <a:xfrm>
              <a:off x="457200" y="1645920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1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3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1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57200" y="1645920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0" y="164591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1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3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1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536257" y="1723135"/>
            <a:ext cx="171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O2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7419" y="1697228"/>
            <a:ext cx="707135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identify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relationship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between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[Independent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Variable]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[Dependent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Variable]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among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[Sample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Population].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50850" y="2261361"/>
            <a:ext cx="342265" cy="342265"/>
            <a:chOff x="450850" y="2261361"/>
            <a:chExt cx="342265" cy="342265"/>
          </a:xfrm>
        </p:grpSpPr>
        <p:sp>
          <p:nvSpPr>
            <p:cNvPr id="20" name="object 20"/>
            <p:cNvSpPr/>
            <p:nvPr/>
          </p:nvSpPr>
          <p:spPr>
            <a:xfrm>
              <a:off x="457200" y="2267711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2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4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2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57200" y="2267711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0" y="164592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2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4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2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536257" y="2344927"/>
            <a:ext cx="171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O3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7419" y="2319020"/>
            <a:ext cx="54737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assess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impact of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[Predictor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Variable]</a:t>
            </a:r>
            <a:r>
              <a:rPr dirty="0" sz="1200">
                <a:latin typeface="Times New Roman"/>
                <a:cs typeface="Times New Roman"/>
              </a:rPr>
              <a:t> on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[Outcome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Variable]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[Industry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Sector].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0850" y="2883154"/>
            <a:ext cx="342265" cy="342265"/>
            <a:chOff x="450850" y="2883154"/>
            <a:chExt cx="342265" cy="342265"/>
          </a:xfrm>
        </p:grpSpPr>
        <p:sp>
          <p:nvSpPr>
            <p:cNvPr id="25" name="object 25"/>
            <p:cNvSpPr/>
            <p:nvPr/>
          </p:nvSpPr>
          <p:spPr>
            <a:xfrm>
              <a:off x="457200" y="2889504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2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4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2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57200" y="2889504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0" y="164592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2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4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2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536257" y="2966720"/>
            <a:ext cx="171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O4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47419" y="2940811"/>
            <a:ext cx="61753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examine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mediating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moderating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role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[Variable]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relationship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between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[IV]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[DV].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50850" y="3504946"/>
            <a:ext cx="342265" cy="342265"/>
            <a:chOff x="450850" y="3504946"/>
            <a:chExt cx="342265" cy="342265"/>
          </a:xfrm>
        </p:grpSpPr>
        <p:sp>
          <p:nvSpPr>
            <p:cNvPr id="30" name="object 30"/>
            <p:cNvSpPr/>
            <p:nvPr/>
          </p:nvSpPr>
          <p:spPr>
            <a:xfrm>
              <a:off x="457200" y="3511296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1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3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1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57200" y="3511296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0" y="164591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1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3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1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536257" y="3588511"/>
            <a:ext cx="171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O5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47419" y="3562603"/>
            <a:ext cx="51333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develop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validate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conceptual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model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[Phenomenon]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applicable to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[Context].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0850" y="4126738"/>
            <a:ext cx="342265" cy="342265"/>
            <a:chOff x="450850" y="4126738"/>
            <a:chExt cx="342265" cy="342265"/>
          </a:xfrm>
        </p:grpSpPr>
        <p:sp>
          <p:nvSpPr>
            <p:cNvPr id="35" name="object 35"/>
            <p:cNvSpPr/>
            <p:nvPr/>
          </p:nvSpPr>
          <p:spPr>
            <a:xfrm>
              <a:off x="457200" y="4133088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164592" y="0"/>
                  </a:moveTo>
                  <a:lnTo>
                    <a:pt x="120835" y="5879"/>
                  </a:lnTo>
                  <a:lnTo>
                    <a:pt x="81517" y="22470"/>
                  </a:lnTo>
                  <a:lnTo>
                    <a:pt x="48206" y="48206"/>
                  </a:lnTo>
                  <a:lnTo>
                    <a:pt x="22470" y="81517"/>
                  </a:lnTo>
                  <a:lnTo>
                    <a:pt x="5879" y="120835"/>
                  </a:lnTo>
                  <a:lnTo>
                    <a:pt x="0" y="164592"/>
                  </a:lnTo>
                  <a:lnTo>
                    <a:pt x="5879" y="208348"/>
                  </a:lnTo>
                  <a:lnTo>
                    <a:pt x="22470" y="247666"/>
                  </a:lnTo>
                  <a:lnTo>
                    <a:pt x="48206" y="280977"/>
                  </a:lnTo>
                  <a:lnTo>
                    <a:pt x="81517" y="306713"/>
                  </a:lnTo>
                  <a:lnTo>
                    <a:pt x="120835" y="323304"/>
                  </a:lnTo>
                  <a:lnTo>
                    <a:pt x="164592" y="329184"/>
                  </a:lnTo>
                  <a:lnTo>
                    <a:pt x="208348" y="323304"/>
                  </a:lnTo>
                  <a:lnTo>
                    <a:pt x="247666" y="306713"/>
                  </a:lnTo>
                  <a:lnTo>
                    <a:pt x="280977" y="280977"/>
                  </a:lnTo>
                  <a:lnTo>
                    <a:pt x="306713" y="247666"/>
                  </a:lnTo>
                  <a:lnTo>
                    <a:pt x="323304" y="208348"/>
                  </a:lnTo>
                  <a:lnTo>
                    <a:pt x="329184" y="164592"/>
                  </a:lnTo>
                  <a:lnTo>
                    <a:pt x="323304" y="120835"/>
                  </a:lnTo>
                  <a:lnTo>
                    <a:pt x="306713" y="81517"/>
                  </a:lnTo>
                  <a:lnTo>
                    <a:pt x="280977" y="48206"/>
                  </a:lnTo>
                  <a:lnTo>
                    <a:pt x="247666" y="22470"/>
                  </a:lnTo>
                  <a:lnTo>
                    <a:pt x="208348" y="5879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457200" y="4133088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4">
                  <a:moveTo>
                    <a:pt x="0" y="164592"/>
                  </a:moveTo>
                  <a:lnTo>
                    <a:pt x="5879" y="120835"/>
                  </a:lnTo>
                  <a:lnTo>
                    <a:pt x="22470" y="81517"/>
                  </a:lnTo>
                  <a:lnTo>
                    <a:pt x="48206" y="48206"/>
                  </a:lnTo>
                  <a:lnTo>
                    <a:pt x="81517" y="22470"/>
                  </a:lnTo>
                  <a:lnTo>
                    <a:pt x="120835" y="5879"/>
                  </a:lnTo>
                  <a:lnTo>
                    <a:pt x="164592" y="0"/>
                  </a:lnTo>
                  <a:lnTo>
                    <a:pt x="208348" y="5879"/>
                  </a:lnTo>
                  <a:lnTo>
                    <a:pt x="247666" y="22470"/>
                  </a:lnTo>
                  <a:lnTo>
                    <a:pt x="280977" y="48206"/>
                  </a:lnTo>
                  <a:lnTo>
                    <a:pt x="306713" y="81517"/>
                  </a:lnTo>
                  <a:lnTo>
                    <a:pt x="323304" y="120835"/>
                  </a:lnTo>
                  <a:lnTo>
                    <a:pt x="329184" y="164592"/>
                  </a:lnTo>
                  <a:lnTo>
                    <a:pt x="323304" y="208348"/>
                  </a:lnTo>
                  <a:lnTo>
                    <a:pt x="306713" y="247666"/>
                  </a:lnTo>
                  <a:lnTo>
                    <a:pt x="280977" y="280977"/>
                  </a:lnTo>
                  <a:lnTo>
                    <a:pt x="247666" y="306713"/>
                  </a:lnTo>
                  <a:lnTo>
                    <a:pt x="208348" y="323304"/>
                  </a:lnTo>
                  <a:lnTo>
                    <a:pt x="164592" y="329184"/>
                  </a:lnTo>
                  <a:lnTo>
                    <a:pt x="120835" y="323304"/>
                  </a:lnTo>
                  <a:lnTo>
                    <a:pt x="81517" y="306713"/>
                  </a:lnTo>
                  <a:lnTo>
                    <a:pt x="48206" y="280977"/>
                  </a:lnTo>
                  <a:lnTo>
                    <a:pt x="22470" y="247666"/>
                  </a:lnTo>
                  <a:lnTo>
                    <a:pt x="5879" y="208348"/>
                  </a:lnTo>
                  <a:lnTo>
                    <a:pt x="0" y="164592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510857" y="4184396"/>
            <a:ext cx="65201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48945" algn="l"/>
              </a:tabLst>
            </a:pPr>
            <a:r>
              <a:rPr dirty="0" baseline="6172" sz="1350" spc="-37" b="1">
                <a:solidFill>
                  <a:srgbClr val="FFFFFF"/>
                </a:solidFill>
                <a:latin typeface="Times New Roman"/>
                <a:cs typeface="Times New Roman"/>
              </a:rPr>
              <a:t>O6</a:t>
            </a:r>
            <a:r>
              <a:rPr dirty="0" baseline="6172" sz="1350" b="1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dirty="0" sz="1200" spc="-20">
                <a:latin typeface="Times New Roman"/>
                <a:cs typeface="Times New Roman"/>
              </a:rPr>
              <a:t>To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derive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managerial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policy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implications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[Stakeholder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Group]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based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on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study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findings.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10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Hypotheses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þÿ"/>
          <p:cNvGrpSpPr/>
          <p:nvPr/>
        </p:nvGrpSpPr>
        <p:grpSpPr>
          <a:xfrm>
            <a:off x="312420" y="856488"/>
            <a:ext cx="8555990" cy="4122420"/>
            <a:chOff x="312420" y="856488"/>
            <a:chExt cx="8555990" cy="4122420"/>
          </a:xfrm>
        </p:grpSpPr>
        <p:sp>
          <p:nvSpPr>
            <p:cNvPr id="5" name="object 5"/>
            <p:cNvSpPr/>
            <p:nvPr/>
          </p:nvSpPr>
          <p:spPr>
            <a:xfrm>
              <a:off x="365760" y="4937759"/>
              <a:ext cx="8412480" cy="0"/>
            </a:xfrm>
            <a:custGeom>
              <a:avLst/>
              <a:gdLst/>
              <a:ahLst/>
              <a:cxnLst/>
              <a:rect l="l" t="t" r="r" b="b"/>
              <a:pathLst>
                <a:path w="8412480" h="0">
                  <a:moveTo>
                    <a:pt x="0" y="0"/>
                  </a:moveTo>
                  <a:lnTo>
                    <a:pt x="8412480" y="0"/>
                  </a:lnTo>
                </a:path>
              </a:pathLst>
            </a:custGeom>
            <a:ln w="952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856488"/>
              <a:ext cx="8555735" cy="412241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5760" y="911007"/>
              <a:ext cx="8412480" cy="3977640"/>
            </a:xfrm>
            <a:custGeom>
              <a:avLst/>
              <a:gdLst/>
              <a:ahLst/>
              <a:cxnLst/>
              <a:rect l="l" t="t" r="r" b="b"/>
              <a:pathLst>
                <a:path w="8412480" h="3977640">
                  <a:moveTo>
                    <a:pt x="83393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904488"/>
                  </a:lnTo>
                  <a:lnTo>
                    <a:pt x="5748" y="3932961"/>
                  </a:lnTo>
                  <a:lnTo>
                    <a:pt x="21426" y="3956213"/>
                  </a:lnTo>
                  <a:lnTo>
                    <a:pt x="44678" y="3971891"/>
                  </a:lnTo>
                  <a:lnTo>
                    <a:pt x="73152" y="3977640"/>
                  </a:lnTo>
                  <a:lnTo>
                    <a:pt x="8339328" y="3977640"/>
                  </a:lnTo>
                  <a:lnTo>
                    <a:pt x="8367801" y="3971891"/>
                  </a:lnTo>
                  <a:lnTo>
                    <a:pt x="8391053" y="3956213"/>
                  </a:lnTo>
                  <a:lnTo>
                    <a:pt x="8406731" y="3932961"/>
                  </a:lnTo>
                  <a:lnTo>
                    <a:pt x="8412480" y="3904488"/>
                  </a:lnTo>
                  <a:lnTo>
                    <a:pt x="8412480" y="73151"/>
                  </a:lnTo>
                  <a:lnTo>
                    <a:pt x="8406731" y="44678"/>
                  </a:lnTo>
                  <a:lnTo>
                    <a:pt x="8391053" y="21426"/>
                  </a:lnTo>
                  <a:lnTo>
                    <a:pt x="8367801" y="5748"/>
                  </a:lnTo>
                  <a:lnTo>
                    <a:pt x="833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5760" y="911007"/>
              <a:ext cx="8412480" cy="3977640"/>
            </a:xfrm>
            <a:custGeom>
              <a:avLst/>
              <a:gdLst/>
              <a:ahLst/>
              <a:cxnLst/>
              <a:rect l="l" t="t" r="r" b="b"/>
              <a:pathLst>
                <a:path w="8412480" h="397764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3904488"/>
                  </a:lnTo>
                  <a:lnTo>
                    <a:pt x="8406731" y="3932961"/>
                  </a:lnTo>
                  <a:lnTo>
                    <a:pt x="8391053" y="3956213"/>
                  </a:lnTo>
                  <a:lnTo>
                    <a:pt x="8367801" y="3971891"/>
                  </a:lnTo>
                  <a:lnTo>
                    <a:pt x="8339328" y="3977640"/>
                  </a:lnTo>
                  <a:lnTo>
                    <a:pt x="73152" y="3977640"/>
                  </a:lnTo>
                  <a:lnTo>
                    <a:pt x="44678" y="3971891"/>
                  </a:lnTo>
                  <a:lnTo>
                    <a:pt x="21426" y="3956213"/>
                  </a:lnTo>
                  <a:lnTo>
                    <a:pt x="5748" y="3932961"/>
                  </a:lnTo>
                  <a:lnTo>
                    <a:pt x="0" y="3904488"/>
                  </a:lnTo>
                  <a:lnTo>
                    <a:pt x="0" y="73151"/>
                  </a:lnTo>
                  <a:close/>
                </a:path>
              </a:pathLst>
            </a:custGeom>
            <a:ln w="12699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75487" y="1002786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4">
                  <a:moveTo>
                    <a:pt x="811987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38911"/>
                  </a:lnTo>
                  <a:lnTo>
                    <a:pt x="5748" y="467385"/>
                  </a:lnTo>
                  <a:lnTo>
                    <a:pt x="21426" y="490637"/>
                  </a:lnTo>
                  <a:lnTo>
                    <a:pt x="44678" y="506315"/>
                  </a:lnTo>
                  <a:lnTo>
                    <a:pt x="73152" y="512063"/>
                  </a:lnTo>
                  <a:lnTo>
                    <a:pt x="8119872" y="512063"/>
                  </a:lnTo>
                  <a:lnTo>
                    <a:pt x="8148345" y="506315"/>
                  </a:lnTo>
                  <a:lnTo>
                    <a:pt x="8171597" y="490637"/>
                  </a:lnTo>
                  <a:lnTo>
                    <a:pt x="8187275" y="467385"/>
                  </a:lnTo>
                  <a:lnTo>
                    <a:pt x="8193024" y="438911"/>
                  </a:lnTo>
                  <a:lnTo>
                    <a:pt x="8193024" y="73151"/>
                  </a:lnTo>
                  <a:lnTo>
                    <a:pt x="8187275" y="44678"/>
                  </a:lnTo>
                  <a:lnTo>
                    <a:pt x="8171597" y="21426"/>
                  </a:lnTo>
                  <a:lnTo>
                    <a:pt x="8148345" y="5748"/>
                  </a:lnTo>
                  <a:lnTo>
                    <a:pt x="8119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75487" y="1002786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119872" y="0"/>
                  </a:lnTo>
                  <a:lnTo>
                    <a:pt x="8148345" y="5748"/>
                  </a:lnTo>
                  <a:lnTo>
                    <a:pt x="8171597" y="21426"/>
                  </a:lnTo>
                  <a:lnTo>
                    <a:pt x="8187275" y="44678"/>
                  </a:lnTo>
                  <a:lnTo>
                    <a:pt x="8193024" y="73151"/>
                  </a:lnTo>
                  <a:lnTo>
                    <a:pt x="8193024" y="438911"/>
                  </a:lnTo>
                  <a:lnTo>
                    <a:pt x="8187275" y="467385"/>
                  </a:lnTo>
                  <a:lnTo>
                    <a:pt x="8171597" y="490637"/>
                  </a:lnTo>
                  <a:lnTo>
                    <a:pt x="8148345" y="506315"/>
                  </a:lnTo>
                  <a:lnTo>
                    <a:pt x="8119872" y="512063"/>
                  </a:lnTo>
                  <a:lnTo>
                    <a:pt x="73152" y="512063"/>
                  </a:lnTo>
                  <a:lnTo>
                    <a:pt x="44678" y="506315"/>
                  </a:lnTo>
                  <a:lnTo>
                    <a:pt x="21426" y="490637"/>
                  </a:lnTo>
                  <a:lnTo>
                    <a:pt x="5748" y="467385"/>
                  </a:lnTo>
                  <a:lnTo>
                    <a:pt x="0" y="43891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53059" y="717295"/>
            <a:ext cx="5902325" cy="5689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Directional,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testable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statements</a:t>
            </a:r>
            <a:r>
              <a:rPr dirty="0" sz="1100" spc="-5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expected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relationships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between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variables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10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  <a:tabLst>
                <a:tab pos="817244" algn="l"/>
              </a:tabLst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H1:</a:t>
            </a:r>
            <a:r>
              <a:rPr dirty="0" sz="1100" b="1">
                <a:solidFill>
                  <a:srgbClr val="0D2C6D"/>
                </a:solidFill>
                <a:latin typeface="Times New Roman"/>
                <a:cs typeface="Times New Roman"/>
              </a:rPr>
              <a:t>	</a:t>
            </a:r>
            <a:r>
              <a:rPr dirty="0" sz="1100">
                <a:latin typeface="Times New Roman"/>
                <a:cs typeface="Times New Roman"/>
              </a:rPr>
              <a:t>[Independent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1]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has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 significant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positive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relationship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with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[Dependent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Variable].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00658" y="1618235"/>
            <a:ext cx="7474584" cy="525145"/>
            <a:chOff x="1200658" y="1618235"/>
            <a:chExt cx="7474584" cy="525145"/>
          </a:xfrm>
        </p:grpSpPr>
        <p:sp>
          <p:nvSpPr>
            <p:cNvPr id="13" name="object 13"/>
            <p:cNvSpPr/>
            <p:nvPr/>
          </p:nvSpPr>
          <p:spPr>
            <a:xfrm>
              <a:off x="1207008" y="1624585"/>
              <a:ext cx="7461884" cy="512445"/>
            </a:xfrm>
            <a:custGeom>
              <a:avLst/>
              <a:gdLst/>
              <a:ahLst/>
              <a:cxnLst/>
              <a:rect l="l" t="t" r="r" b="b"/>
              <a:pathLst>
                <a:path w="7461884" h="512444">
                  <a:moveTo>
                    <a:pt x="738835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38899"/>
                  </a:lnTo>
                  <a:lnTo>
                    <a:pt x="5748" y="467379"/>
                  </a:lnTo>
                  <a:lnTo>
                    <a:pt x="21426" y="490635"/>
                  </a:lnTo>
                  <a:lnTo>
                    <a:pt x="44678" y="506314"/>
                  </a:lnTo>
                  <a:lnTo>
                    <a:pt x="73152" y="512063"/>
                  </a:lnTo>
                  <a:lnTo>
                    <a:pt x="7388352" y="512063"/>
                  </a:lnTo>
                  <a:lnTo>
                    <a:pt x="7416825" y="506314"/>
                  </a:lnTo>
                  <a:lnTo>
                    <a:pt x="7440077" y="490635"/>
                  </a:lnTo>
                  <a:lnTo>
                    <a:pt x="7455755" y="467379"/>
                  </a:lnTo>
                  <a:lnTo>
                    <a:pt x="7461504" y="438899"/>
                  </a:lnTo>
                  <a:lnTo>
                    <a:pt x="7461504" y="73151"/>
                  </a:lnTo>
                  <a:lnTo>
                    <a:pt x="7455755" y="44678"/>
                  </a:lnTo>
                  <a:lnTo>
                    <a:pt x="7440077" y="21426"/>
                  </a:lnTo>
                  <a:lnTo>
                    <a:pt x="7416825" y="5748"/>
                  </a:lnTo>
                  <a:lnTo>
                    <a:pt x="7388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07008" y="1624585"/>
              <a:ext cx="7461884" cy="512445"/>
            </a:xfrm>
            <a:custGeom>
              <a:avLst/>
              <a:gdLst/>
              <a:ahLst/>
              <a:cxnLst/>
              <a:rect l="l" t="t" r="r" b="b"/>
              <a:pathLst>
                <a:path w="7461884" h="51244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7388352" y="0"/>
                  </a:lnTo>
                  <a:lnTo>
                    <a:pt x="7416825" y="5748"/>
                  </a:lnTo>
                  <a:lnTo>
                    <a:pt x="7440077" y="21426"/>
                  </a:lnTo>
                  <a:lnTo>
                    <a:pt x="7455755" y="44678"/>
                  </a:lnTo>
                  <a:lnTo>
                    <a:pt x="7461504" y="73151"/>
                  </a:lnTo>
                  <a:lnTo>
                    <a:pt x="7461504" y="438899"/>
                  </a:lnTo>
                  <a:lnTo>
                    <a:pt x="7455755" y="467379"/>
                  </a:lnTo>
                  <a:lnTo>
                    <a:pt x="7440077" y="490635"/>
                  </a:lnTo>
                  <a:lnTo>
                    <a:pt x="7416825" y="506314"/>
                  </a:lnTo>
                  <a:lnTo>
                    <a:pt x="7388352" y="512063"/>
                  </a:lnTo>
                  <a:lnTo>
                    <a:pt x="73152" y="512063"/>
                  </a:lnTo>
                  <a:lnTo>
                    <a:pt x="44678" y="506314"/>
                  </a:lnTo>
                  <a:lnTo>
                    <a:pt x="21426" y="490635"/>
                  </a:lnTo>
                  <a:lnTo>
                    <a:pt x="5748" y="467379"/>
                  </a:lnTo>
                  <a:lnTo>
                    <a:pt x="0" y="438899"/>
                  </a:lnTo>
                  <a:lnTo>
                    <a:pt x="0" y="73151"/>
                  </a:lnTo>
                  <a:close/>
                </a:path>
              </a:pathLst>
            </a:custGeom>
            <a:ln w="1269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377188" y="1634744"/>
            <a:ext cx="275590" cy="356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1300"/>
              </a:lnSpc>
              <a:spcBef>
                <a:spcPts val="105"/>
              </a:spcBef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H1a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00"/>
              </a:lnSpc>
            </a:pPr>
            <a:r>
              <a:rPr dirty="0" sz="1100" spc="-50" b="1">
                <a:solidFill>
                  <a:srgbClr val="0D2C6D"/>
                </a:solidFill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9227" y="1713961"/>
            <a:ext cx="466788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>
                <a:latin typeface="Times New Roman"/>
                <a:cs typeface="Times New Roman"/>
              </a:rPr>
              <a:t>[Sub-</a:t>
            </a:r>
            <a:r>
              <a:rPr dirty="0" sz="1100">
                <a:latin typeface="Times New Roman"/>
                <a:cs typeface="Times New Roman"/>
              </a:rPr>
              <a:t>variable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1a]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has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significant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positive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relationship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with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[Dependent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Variable].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00658" y="2240026"/>
            <a:ext cx="7474584" cy="525145"/>
            <a:chOff x="1200658" y="2240026"/>
            <a:chExt cx="7474584" cy="525145"/>
          </a:xfrm>
        </p:grpSpPr>
        <p:sp>
          <p:nvSpPr>
            <p:cNvPr id="18" name="object 18"/>
            <p:cNvSpPr/>
            <p:nvPr/>
          </p:nvSpPr>
          <p:spPr>
            <a:xfrm>
              <a:off x="1207008" y="2246376"/>
              <a:ext cx="7461884" cy="512445"/>
            </a:xfrm>
            <a:custGeom>
              <a:avLst/>
              <a:gdLst/>
              <a:ahLst/>
              <a:cxnLst/>
              <a:rect l="l" t="t" r="r" b="b"/>
              <a:pathLst>
                <a:path w="7461884" h="512444">
                  <a:moveTo>
                    <a:pt x="738835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38899"/>
                  </a:lnTo>
                  <a:lnTo>
                    <a:pt x="5748" y="467379"/>
                  </a:lnTo>
                  <a:lnTo>
                    <a:pt x="21426" y="490635"/>
                  </a:lnTo>
                  <a:lnTo>
                    <a:pt x="44678" y="506314"/>
                  </a:lnTo>
                  <a:lnTo>
                    <a:pt x="73152" y="512063"/>
                  </a:lnTo>
                  <a:lnTo>
                    <a:pt x="7388352" y="512063"/>
                  </a:lnTo>
                  <a:lnTo>
                    <a:pt x="7416825" y="506314"/>
                  </a:lnTo>
                  <a:lnTo>
                    <a:pt x="7440077" y="490635"/>
                  </a:lnTo>
                  <a:lnTo>
                    <a:pt x="7455755" y="467379"/>
                  </a:lnTo>
                  <a:lnTo>
                    <a:pt x="7461504" y="438899"/>
                  </a:lnTo>
                  <a:lnTo>
                    <a:pt x="7461504" y="73151"/>
                  </a:lnTo>
                  <a:lnTo>
                    <a:pt x="7455755" y="44678"/>
                  </a:lnTo>
                  <a:lnTo>
                    <a:pt x="7440077" y="21426"/>
                  </a:lnTo>
                  <a:lnTo>
                    <a:pt x="7416825" y="5748"/>
                  </a:lnTo>
                  <a:lnTo>
                    <a:pt x="7388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07008" y="2246376"/>
              <a:ext cx="7461884" cy="512445"/>
            </a:xfrm>
            <a:custGeom>
              <a:avLst/>
              <a:gdLst/>
              <a:ahLst/>
              <a:cxnLst/>
              <a:rect l="l" t="t" r="r" b="b"/>
              <a:pathLst>
                <a:path w="7461884" h="51244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7388352" y="0"/>
                  </a:lnTo>
                  <a:lnTo>
                    <a:pt x="7416825" y="5748"/>
                  </a:lnTo>
                  <a:lnTo>
                    <a:pt x="7440077" y="21426"/>
                  </a:lnTo>
                  <a:lnTo>
                    <a:pt x="7455755" y="44678"/>
                  </a:lnTo>
                  <a:lnTo>
                    <a:pt x="7461504" y="73151"/>
                  </a:lnTo>
                  <a:lnTo>
                    <a:pt x="7461504" y="438899"/>
                  </a:lnTo>
                  <a:lnTo>
                    <a:pt x="7455755" y="467379"/>
                  </a:lnTo>
                  <a:lnTo>
                    <a:pt x="7440077" y="490635"/>
                  </a:lnTo>
                  <a:lnTo>
                    <a:pt x="7416825" y="506314"/>
                  </a:lnTo>
                  <a:lnTo>
                    <a:pt x="7388352" y="512063"/>
                  </a:lnTo>
                  <a:lnTo>
                    <a:pt x="73152" y="512063"/>
                  </a:lnTo>
                  <a:lnTo>
                    <a:pt x="44678" y="506314"/>
                  </a:lnTo>
                  <a:lnTo>
                    <a:pt x="21426" y="490635"/>
                  </a:lnTo>
                  <a:lnTo>
                    <a:pt x="5748" y="467379"/>
                  </a:lnTo>
                  <a:lnTo>
                    <a:pt x="0" y="438899"/>
                  </a:lnTo>
                  <a:lnTo>
                    <a:pt x="0" y="73151"/>
                  </a:lnTo>
                  <a:close/>
                </a:path>
              </a:pathLst>
            </a:custGeom>
            <a:ln w="1269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377188" y="2256536"/>
            <a:ext cx="283210" cy="356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3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H1b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00"/>
              </a:lnSpc>
            </a:pPr>
            <a:r>
              <a:rPr dirty="0" sz="1100" spc="-50" b="1">
                <a:solidFill>
                  <a:srgbClr val="0D2C6D"/>
                </a:solidFill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9227" y="2335753"/>
            <a:ext cx="46755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latin typeface="Times New Roman"/>
                <a:cs typeface="Times New Roman"/>
              </a:rPr>
              <a:t>[Sub-</a:t>
            </a:r>
            <a:r>
              <a:rPr dirty="0" sz="1100">
                <a:latin typeface="Times New Roman"/>
                <a:cs typeface="Times New Roman"/>
              </a:rPr>
              <a:t>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1b]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has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significant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positive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relationship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with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[Dependent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Variable].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69137" y="2861812"/>
            <a:ext cx="8206105" cy="525145"/>
            <a:chOff x="469137" y="2861812"/>
            <a:chExt cx="8206105" cy="525145"/>
          </a:xfrm>
        </p:grpSpPr>
        <p:sp>
          <p:nvSpPr>
            <p:cNvPr id="23" name="object 23"/>
            <p:cNvSpPr/>
            <p:nvPr/>
          </p:nvSpPr>
          <p:spPr>
            <a:xfrm>
              <a:off x="475487" y="2868162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811987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38911"/>
                  </a:lnTo>
                  <a:lnTo>
                    <a:pt x="5748" y="467385"/>
                  </a:lnTo>
                  <a:lnTo>
                    <a:pt x="21426" y="490637"/>
                  </a:lnTo>
                  <a:lnTo>
                    <a:pt x="44678" y="506315"/>
                  </a:lnTo>
                  <a:lnTo>
                    <a:pt x="73152" y="512063"/>
                  </a:lnTo>
                  <a:lnTo>
                    <a:pt x="8119872" y="512063"/>
                  </a:lnTo>
                  <a:lnTo>
                    <a:pt x="8148345" y="506315"/>
                  </a:lnTo>
                  <a:lnTo>
                    <a:pt x="8171597" y="490637"/>
                  </a:lnTo>
                  <a:lnTo>
                    <a:pt x="8187275" y="467385"/>
                  </a:lnTo>
                  <a:lnTo>
                    <a:pt x="8193024" y="438911"/>
                  </a:lnTo>
                  <a:lnTo>
                    <a:pt x="8193024" y="73151"/>
                  </a:lnTo>
                  <a:lnTo>
                    <a:pt x="8187275" y="44678"/>
                  </a:lnTo>
                  <a:lnTo>
                    <a:pt x="8171597" y="21426"/>
                  </a:lnTo>
                  <a:lnTo>
                    <a:pt x="8148345" y="5748"/>
                  </a:lnTo>
                  <a:lnTo>
                    <a:pt x="8119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75487" y="2868162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119872" y="0"/>
                  </a:lnTo>
                  <a:lnTo>
                    <a:pt x="8148345" y="5748"/>
                  </a:lnTo>
                  <a:lnTo>
                    <a:pt x="8171597" y="21426"/>
                  </a:lnTo>
                  <a:lnTo>
                    <a:pt x="8187275" y="44678"/>
                  </a:lnTo>
                  <a:lnTo>
                    <a:pt x="8193024" y="73151"/>
                  </a:lnTo>
                  <a:lnTo>
                    <a:pt x="8193024" y="438911"/>
                  </a:lnTo>
                  <a:lnTo>
                    <a:pt x="8187275" y="467385"/>
                  </a:lnTo>
                  <a:lnTo>
                    <a:pt x="8171597" y="490637"/>
                  </a:lnTo>
                  <a:lnTo>
                    <a:pt x="8148345" y="506315"/>
                  </a:lnTo>
                  <a:lnTo>
                    <a:pt x="8119872" y="512063"/>
                  </a:lnTo>
                  <a:lnTo>
                    <a:pt x="73152" y="512063"/>
                  </a:lnTo>
                  <a:lnTo>
                    <a:pt x="44678" y="506315"/>
                  </a:lnTo>
                  <a:lnTo>
                    <a:pt x="21426" y="490637"/>
                  </a:lnTo>
                  <a:lnTo>
                    <a:pt x="5748" y="467385"/>
                  </a:lnTo>
                  <a:lnTo>
                    <a:pt x="0" y="43891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645668" y="2957576"/>
            <a:ext cx="2520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H2: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57707" y="2957576"/>
            <a:ext cx="420497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[Independent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2]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has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significant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impact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on [Mediating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Variable].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9137" y="3483604"/>
            <a:ext cx="8206105" cy="525145"/>
            <a:chOff x="469137" y="3483604"/>
            <a:chExt cx="8206105" cy="525145"/>
          </a:xfrm>
        </p:grpSpPr>
        <p:sp>
          <p:nvSpPr>
            <p:cNvPr id="28" name="object 28"/>
            <p:cNvSpPr/>
            <p:nvPr/>
          </p:nvSpPr>
          <p:spPr>
            <a:xfrm>
              <a:off x="475487" y="3489954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811987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2"/>
                  </a:lnTo>
                  <a:lnTo>
                    <a:pt x="0" y="438912"/>
                  </a:lnTo>
                  <a:lnTo>
                    <a:pt x="5748" y="467385"/>
                  </a:lnTo>
                  <a:lnTo>
                    <a:pt x="21426" y="490637"/>
                  </a:lnTo>
                  <a:lnTo>
                    <a:pt x="44678" y="506315"/>
                  </a:lnTo>
                  <a:lnTo>
                    <a:pt x="73152" y="512064"/>
                  </a:lnTo>
                  <a:lnTo>
                    <a:pt x="8119872" y="512064"/>
                  </a:lnTo>
                  <a:lnTo>
                    <a:pt x="8148345" y="506315"/>
                  </a:lnTo>
                  <a:lnTo>
                    <a:pt x="8171597" y="490637"/>
                  </a:lnTo>
                  <a:lnTo>
                    <a:pt x="8187275" y="467385"/>
                  </a:lnTo>
                  <a:lnTo>
                    <a:pt x="8193024" y="438912"/>
                  </a:lnTo>
                  <a:lnTo>
                    <a:pt x="8193024" y="73152"/>
                  </a:lnTo>
                  <a:lnTo>
                    <a:pt x="8187275" y="44678"/>
                  </a:lnTo>
                  <a:lnTo>
                    <a:pt x="8171597" y="21426"/>
                  </a:lnTo>
                  <a:lnTo>
                    <a:pt x="8148345" y="5748"/>
                  </a:lnTo>
                  <a:lnTo>
                    <a:pt x="8119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75487" y="3489954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0" y="73152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119872" y="0"/>
                  </a:lnTo>
                  <a:lnTo>
                    <a:pt x="8148345" y="5748"/>
                  </a:lnTo>
                  <a:lnTo>
                    <a:pt x="8171597" y="21426"/>
                  </a:lnTo>
                  <a:lnTo>
                    <a:pt x="8187275" y="44678"/>
                  </a:lnTo>
                  <a:lnTo>
                    <a:pt x="8193024" y="73152"/>
                  </a:lnTo>
                  <a:lnTo>
                    <a:pt x="8193024" y="438912"/>
                  </a:lnTo>
                  <a:lnTo>
                    <a:pt x="8187275" y="467385"/>
                  </a:lnTo>
                  <a:lnTo>
                    <a:pt x="8171597" y="490637"/>
                  </a:lnTo>
                  <a:lnTo>
                    <a:pt x="8148345" y="506315"/>
                  </a:lnTo>
                  <a:lnTo>
                    <a:pt x="8119872" y="512064"/>
                  </a:lnTo>
                  <a:lnTo>
                    <a:pt x="73152" y="512064"/>
                  </a:lnTo>
                  <a:lnTo>
                    <a:pt x="44678" y="506315"/>
                  </a:lnTo>
                  <a:lnTo>
                    <a:pt x="21426" y="490637"/>
                  </a:lnTo>
                  <a:lnTo>
                    <a:pt x="5748" y="467385"/>
                  </a:lnTo>
                  <a:lnTo>
                    <a:pt x="0" y="438912"/>
                  </a:lnTo>
                  <a:lnTo>
                    <a:pt x="0" y="73152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645668" y="3579367"/>
            <a:ext cx="2520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H3: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57707" y="3579367"/>
            <a:ext cx="47351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[Mediating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Variable]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significantly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mediates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relationship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between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[IV]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[DV].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69137" y="4105397"/>
            <a:ext cx="8206105" cy="525145"/>
            <a:chOff x="469137" y="4105397"/>
            <a:chExt cx="8206105" cy="525145"/>
          </a:xfrm>
        </p:grpSpPr>
        <p:sp>
          <p:nvSpPr>
            <p:cNvPr id="33" name="object 33"/>
            <p:cNvSpPr/>
            <p:nvPr/>
          </p:nvSpPr>
          <p:spPr>
            <a:xfrm>
              <a:off x="475487" y="4111747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8119872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2"/>
                  </a:lnTo>
                  <a:lnTo>
                    <a:pt x="0" y="438912"/>
                  </a:lnTo>
                  <a:lnTo>
                    <a:pt x="5748" y="467385"/>
                  </a:lnTo>
                  <a:lnTo>
                    <a:pt x="21426" y="490637"/>
                  </a:lnTo>
                  <a:lnTo>
                    <a:pt x="44678" y="506315"/>
                  </a:lnTo>
                  <a:lnTo>
                    <a:pt x="73152" y="512064"/>
                  </a:lnTo>
                  <a:lnTo>
                    <a:pt x="8119872" y="512064"/>
                  </a:lnTo>
                  <a:lnTo>
                    <a:pt x="8148345" y="506315"/>
                  </a:lnTo>
                  <a:lnTo>
                    <a:pt x="8171597" y="490637"/>
                  </a:lnTo>
                  <a:lnTo>
                    <a:pt x="8187275" y="467385"/>
                  </a:lnTo>
                  <a:lnTo>
                    <a:pt x="8193024" y="438912"/>
                  </a:lnTo>
                  <a:lnTo>
                    <a:pt x="8193024" y="73152"/>
                  </a:lnTo>
                  <a:lnTo>
                    <a:pt x="8187275" y="44678"/>
                  </a:lnTo>
                  <a:lnTo>
                    <a:pt x="8171597" y="21426"/>
                  </a:lnTo>
                  <a:lnTo>
                    <a:pt x="8148345" y="5748"/>
                  </a:lnTo>
                  <a:lnTo>
                    <a:pt x="8119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75487" y="4111747"/>
              <a:ext cx="8193405" cy="512445"/>
            </a:xfrm>
            <a:custGeom>
              <a:avLst/>
              <a:gdLst/>
              <a:ahLst/>
              <a:cxnLst/>
              <a:rect l="l" t="t" r="r" b="b"/>
              <a:pathLst>
                <a:path w="8193405" h="512445">
                  <a:moveTo>
                    <a:pt x="0" y="73152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119872" y="0"/>
                  </a:lnTo>
                  <a:lnTo>
                    <a:pt x="8148345" y="5748"/>
                  </a:lnTo>
                  <a:lnTo>
                    <a:pt x="8171597" y="21426"/>
                  </a:lnTo>
                  <a:lnTo>
                    <a:pt x="8187275" y="44678"/>
                  </a:lnTo>
                  <a:lnTo>
                    <a:pt x="8193024" y="73152"/>
                  </a:lnTo>
                  <a:lnTo>
                    <a:pt x="8193024" y="438912"/>
                  </a:lnTo>
                  <a:lnTo>
                    <a:pt x="8187275" y="467385"/>
                  </a:lnTo>
                  <a:lnTo>
                    <a:pt x="8171597" y="490637"/>
                  </a:lnTo>
                  <a:lnTo>
                    <a:pt x="8148345" y="506315"/>
                  </a:lnTo>
                  <a:lnTo>
                    <a:pt x="8119872" y="512064"/>
                  </a:lnTo>
                  <a:lnTo>
                    <a:pt x="73152" y="512064"/>
                  </a:lnTo>
                  <a:lnTo>
                    <a:pt x="44678" y="506315"/>
                  </a:lnTo>
                  <a:lnTo>
                    <a:pt x="21426" y="490637"/>
                  </a:lnTo>
                  <a:lnTo>
                    <a:pt x="5748" y="467385"/>
                  </a:lnTo>
                  <a:lnTo>
                    <a:pt x="0" y="438912"/>
                  </a:lnTo>
                  <a:lnTo>
                    <a:pt x="0" y="73152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645668" y="4201159"/>
            <a:ext cx="25209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0D2C6D"/>
                </a:solidFill>
                <a:latin typeface="Times New Roman"/>
                <a:cs typeface="Times New Roman"/>
              </a:rPr>
              <a:t>H4: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157707" y="4201159"/>
            <a:ext cx="489077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[Moderating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Variable]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significantly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moderates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relationship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between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[IV]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[DV].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Conceptual</a:t>
            </a:r>
            <a:r>
              <a:rPr dirty="0" spc="-50"/>
              <a:t> </a:t>
            </a:r>
            <a:r>
              <a:rPr dirty="0"/>
              <a:t>/</a:t>
            </a:r>
            <a:r>
              <a:rPr dirty="0" spc="-90"/>
              <a:t> </a:t>
            </a:r>
            <a:r>
              <a:rPr dirty="0"/>
              <a:t>Theoretical</a:t>
            </a:r>
            <a:r>
              <a:rPr dirty="0" spc="-85"/>
              <a:t> </a:t>
            </a:r>
            <a:r>
              <a:rPr dirty="0" spc="-10"/>
              <a:t>Framework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5759" y="960453"/>
            <a:ext cx="8412480" cy="421005"/>
          </a:xfrm>
          <a:custGeom>
            <a:avLst/>
            <a:gdLst/>
            <a:ahLst/>
            <a:cxnLst/>
            <a:rect l="l" t="t" r="r" b="b"/>
            <a:pathLst>
              <a:path w="8412480" h="421005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8339328" y="0"/>
                </a:lnTo>
                <a:lnTo>
                  <a:pt x="8367801" y="5748"/>
                </a:lnTo>
                <a:lnTo>
                  <a:pt x="8391053" y="21426"/>
                </a:lnTo>
                <a:lnTo>
                  <a:pt x="8406731" y="44678"/>
                </a:lnTo>
                <a:lnTo>
                  <a:pt x="8412480" y="73151"/>
                </a:lnTo>
                <a:lnTo>
                  <a:pt x="8412480" y="347471"/>
                </a:lnTo>
                <a:lnTo>
                  <a:pt x="8406731" y="375945"/>
                </a:lnTo>
                <a:lnTo>
                  <a:pt x="8391053" y="399197"/>
                </a:lnTo>
                <a:lnTo>
                  <a:pt x="8367801" y="414875"/>
                </a:lnTo>
                <a:lnTo>
                  <a:pt x="8339328" y="420623"/>
                </a:lnTo>
                <a:lnTo>
                  <a:pt x="73152" y="420623"/>
                </a:lnTo>
                <a:lnTo>
                  <a:pt x="44678" y="414875"/>
                </a:lnTo>
                <a:lnTo>
                  <a:pt x="21426" y="399197"/>
                </a:lnTo>
                <a:lnTo>
                  <a:pt x="5748" y="375945"/>
                </a:lnTo>
                <a:lnTo>
                  <a:pt x="0" y="347471"/>
                </a:lnTo>
                <a:lnTo>
                  <a:pt x="0" y="73151"/>
                </a:lnTo>
                <a:close/>
              </a:path>
            </a:pathLst>
          </a:custGeom>
          <a:ln w="12699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65759" y="1481664"/>
            <a:ext cx="1920239" cy="530860"/>
          </a:xfrm>
          <a:custGeom>
            <a:avLst/>
            <a:gdLst/>
            <a:ahLst/>
            <a:cxnLst/>
            <a:rect l="l" t="t" r="r" b="b"/>
            <a:pathLst>
              <a:path w="1920239" h="530860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1847088" y="0"/>
                </a:lnTo>
                <a:lnTo>
                  <a:pt x="1875561" y="5748"/>
                </a:lnTo>
                <a:lnTo>
                  <a:pt x="1898813" y="21426"/>
                </a:lnTo>
                <a:lnTo>
                  <a:pt x="1914491" y="44678"/>
                </a:lnTo>
                <a:lnTo>
                  <a:pt x="1920239" y="73151"/>
                </a:lnTo>
                <a:lnTo>
                  <a:pt x="1920239" y="457199"/>
                </a:lnTo>
                <a:lnTo>
                  <a:pt x="1914491" y="485673"/>
                </a:lnTo>
                <a:lnTo>
                  <a:pt x="1898813" y="508925"/>
                </a:lnTo>
                <a:lnTo>
                  <a:pt x="1875561" y="524603"/>
                </a:lnTo>
                <a:lnTo>
                  <a:pt x="1847088" y="530351"/>
                </a:lnTo>
                <a:lnTo>
                  <a:pt x="73152" y="530351"/>
                </a:lnTo>
                <a:lnTo>
                  <a:pt x="44678" y="524603"/>
                </a:lnTo>
                <a:lnTo>
                  <a:pt x="21426" y="508925"/>
                </a:lnTo>
                <a:lnTo>
                  <a:pt x="5748" y="485673"/>
                </a:lnTo>
                <a:lnTo>
                  <a:pt x="0" y="457199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53059" y="717295"/>
            <a:ext cx="7926705" cy="1118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Visual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model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proposed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relationships</a:t>
            </a:r>
            <a:r>
              <a:rPr dirty="0" sz="1100" spc="-5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between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variables</a:t>
            </a:r>
            <a:endParaRPr sz="1100">
              <a:latin typeface="Times New Roman"/>
              <a:cs typeface="Times New Roman"/>
            </a:endParaRPr>
          </a:p>
          <a:p>
            <a:pPr marL="213360" marR="5080">
              <a:lnSpc>
                <a:spcPts val="1190"/>
              </a:lnSpc>
              <a:spcBef>
                <a:spcPts val="950"/>
              </a:spcBef>
            </a:pPr>
            <a:r>
              <a:rPr dirty="0" sz="1000" i="1">
                <a:latin typeface="Times New Roman"/>
                <a:cs typeface="Times New Roman"/>
              </a:rPr>
              <a:t>Instruction:</a:t>
            </a:r>
            <a:r>
              <a:rPr dirty="0" sz="1000" spc="-2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Replace</a:t>
            </a:r>
            <a:r>
              <a:rPr dirty="0" sz="1000" spc="-25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this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placeholder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diagram</a:t>
            </a:r>
            <a:r>
              <a:rPr dirty="0" sz="1000" spc="-35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with</a:t>
            </a:r>
            <a:r>
              <a:rPr dirty="0" sz="1000" spc="-25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your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actual</a:t>
            </a:r>
            <a:r>
              <a:rPr dirty="0" sz="1000" spc="-4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conceptual</a:t>
            </a:r>
            <a:r>
              <a:rPr dirty="0" sz="1000" spc="-25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framework.</a:t>
            </a:r>
            <a:r>
              <a:rPr dirty="0" sz="1000" spc="-1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Label</a:t>
            </a:r>
            <a:r>
              <a:rPr dirty="0" sz="1000" spc="-4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all</a:t>
            </a:r>
            <a:r>
              <a:rPr dirty="0" sz="1000" spc="-2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constructs,</a:t>
            </a:r>
            <a:r>
              <a:rPr dirty="0" sz="1000" spc="-2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arrows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(directional</a:t>
            </a:r>
            <a:r>
              <a:rPr dirty="0" sz="1000" spc="-15" i="1">
                <a:latin typeface="Times New Roman"/>
                <a:cs typeface="Times New Roman"/>
              </a:rPr>
              <a:t> </a:t>
            </a:r>
            <a:r>
              <a:rPr dirty="0" sz="1000" spc="-10" i="1">
                <a:latin typeface="Times New Roman"/>
                <a:cs typeface="Times New Roman"/>
              </a:rPr>
              <a:t>relationships),</a:t>
            </a:r>
            <a:r>
              <a:rPr dirty="0" sz="1000" spc="-2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and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spc="-25" i="1">
                <a:latin typeface="Times New Roman"/>
                <a:cs typeface="Times New Roman"/>
              </a:rPr>
              <a:t>the</a:t>
            </a:r>
            <a:r>
              <a:rPr dirty="0" sz="1000" spc="-25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theoretical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foundation</a:t>
            </a:r>
            <a:r>
              <a:rPr dirty="0" sz="1000" spc="-5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(APA</a:t>
            </a:r>
            <a:r>
              <a:rPr dirty="0" sz="1000" spc="-15" i="1">
                <a:latin typeface="Times New Roman"/>
                <a:cs typeface="Times New Roman"/>
              </a:rPr>
              <a:t> </a:t>
            </a:r>
            <a:r>
              <a:rPr dirty="0" sz="1000" spc="-10" i="1">
                <a:latin typeface="Times New Roman"/>
                <a:cs typeface="Times New Roman"/>
              </a:rPr>
              <a:t>in-</a:t>
            </a:r>
            <a:r>
              <a:rPr dirty="0" sz="1000" i="1">
                <a:latin typeface="Times New Roman"/>
                <a:cs typeface="Times New Roman"/>
              </a:rPr>
              <a:t>text</a:t>
            </a:r>
            <a:r>
              <a:rPr dirty="0" sz="1000" spc="-30" i="1">
                <a:latin typeface="Times New Roman"/>
                <a:cs typeface="Times New Roman"/>
              </a:rPr>
              <a:t> </a:t>
            </a:r>
            <a:r>
              <a:rPr dirty="0" sz="1000" spc="-10" i="1">
                <a:latin typeface="Times New Roman"/>
                <a:cs typeface="Times New Roman"/>
              </a:rPr>
              <a:t>citation).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000">
              <a:latin typeface="Times New Roman"/>
              <a:cs typeface="Times New Roman"/>
            </a:endParaRPr>
          </a:p>
          <a:p>
            <a:pPr marL="781050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[IV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1]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04288" y="1746840"/>
            <a:ext cx="1463040" cy="0"/>
          </a:xfrm>
          <a:custGeom>
            <a:avLst/>
            <a:gdLst/>
            <a:ahLst/>
            <a:cxnLst/>
            <a:rect l="l" t="t" r="r" b="b"/>
            <a:pathLst>
              <a:path w="1463039" h="0">
                <a:moveTo>
                  <a:pt x="0" y="0"/>
                </a:moveTo>
                <a:lnTo>
                  <a:pt x="146304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5759" y="2231472"/>
            <a:ext cx="1920239" cy="530860"/>
          </a:xfrm>
          <a:custGeom>
            <a:avLst/>
            <a:gdLst/>
            <a:ahLst/>
            <a:cxnLst/>
            <a:rect l="l" t="t" r="r" b="b"/>
            <a:pathLst>
              <a:path w="1920239" h="530860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1847088" y="0"/>
                </a:lnTo>
                <a:lnTo>
                  <a:pt x="1875561" y="5748"/>
                </a:lnTo>
                <a:lnTo>
                  <a:pt x="1898813" y="21426"/>
                </a:lnTo>
                <a:lnTo>
                  <a:pt x="1914491" y="44678"/>
                </a:lnTo>
                <a:lnTo>
                  <a:pt x="1920239" y="73151"/>
                </a:lnTo>
                <a:lnTo>
                  <a:pt x="1920239" y="457199"/>
                </a:lnTo>
                <a:lnTo>
                  <a:pt x="1914491" y="485673"/>
                </a:lnTo>
                <a:lnTo>
                  <a:pt x="1898813" y="508925"/>
                </a:lnTo>
                <a:lnTo>
                  <a:pt x="1875561" y="524603"/>
                </a:lnTo>
                <a:lnTo>
                  <a:pt x="1847088" y="530351"/>
                </a:lnTo>
                <a:lnTo>
                  <a:pt x="73152" y="530351"/>
                </a:lnTo>
                <a:lnTo>
                  <a:pt x="44678" y="524603"/>
                </a:lnTo>
                <a:lnTo>
                  <a:pt x="21426" y="508925"/>
                </a:lnTo>
                <a:lnTo>
                  <a:pt x="5748" y="485673"/>
                </a:lnTo>
                <a:lnTo>
                  <a:pt x="0" y="457199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121632" y="2376590"/>
            <a:ext cx="4070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Times New Roman"/>
                <a:cs typeface="Times New Roman"/>
              </a:rPr>
              <a:t>[IV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2]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9409" y="2487123"/>
            <a:ext cx="3417570" cy="875665"/>
            <a:chOff x="359409" y="2487123"/>
            <a:chExt cx="3417570" cy="875665"/>
          </a:xfrm>
        </p:grpSpPr>
        <p:sp>
          <p:nvSpPr>
            <p:cNvPr id="12" name="object 12"/>
            <p:cNvSpPr/>
            <p:nvPr/>
          </p:nvSpPr>
          <p:spPr>
            <a:xfrm>
              <a:off x="2304287" y="2496648"/>
              <a:ext cx="1463040" cy="0"/>
            </a:xfrm>
            <a:custGeom>
              <a:avLst/>
              <a:gdLst/>
              <a:ahLst/>
              <a:cxnLst/>
              <a:rect l="l" t="t" r="r" b="b"/>
              <a:pathLst>
                <a:path w="1463039" h="0">
                  <a:moveTo>
                    <a:pt x="0" y="0"/>
                  </a:moveTo>
                  <a:lnTo>
                    <a:pt x="14630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65759" y="2825496"/>
              <a:ext cx="1920239" cy="530860"/>
            </a:xfrm>
            <a:custGeom>
              <a:avLst/>
              <a:gdLst/>
              <a:ahLst/>
              <a:cxnLst/>
              <a:rect l="l" t="t" r="r" b="b"/>
              <a:pathLst>
                <a:path w="1920239" h="53086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1847088" y="0"/>
                  </a:lnTo>
                  <a:lnTo>
                    <a:pt x="1875561" y="5748"/>
                  </a:lnTo>
                  <a:lnTo>
                    <a:pt x="1898813" y="21426"/>
                  </a:lnTo>
                  <a:lnTo>
                    <a:pt x="1914491" y="44678"/>
                  </a:lnTo>
                  <a:lnTo>
                    <a:pt x="1920239" y="73151"/>
                  </a:lnTo>
                  <a:lnTo>
                    <a:pt x="1920239" y="457199"/>
                  </a:lnTo>
                  <a:lnTo>
                    <a:pt x="1914491" y="485673"/>
                  </a:lnTo>
                  <a:lnTo>
                    <a:pt x="1898813" y="508925"/>
                  </a:lnTo>
                  <a:lnTo>
                    <a:pt x="1875561" y="524603"/>
                  </a:lnTo>
                  <a:lnTo>
                    <a:pt x="1847088" y="530351"/>
                  </a:lnTo>
                  <a:lnTo>
                    <a:pt x="73152" y="530351"/>
                  </a:lnTo>
                  <a:lnTo>
                    <a:pt x="44678" y="524603"/>
                  </a:lnTo>
                  <a:lnTo>
                    <a:pt x="21426" y="508925"/>
                  </a:lnTo>
                  <a:lnTo>
                    <a:pt x="5748" y="485673"/>
                  </a:lnTo>
                  <a:lnTo>
                    <a:pt x="0" y="457199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121632" y="2977386"/>
            <a:ext cx="4070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Times New Roman"/>
                <a:cs typeface="Times New Roman"/>
              </a:rPr>
              <a:t>[IV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3]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04288" y="2477979"/>
            <a:ext cx="3146425" cy="778510"/>
            <a:chOff x="2304288" y="2477979"/>
            <a:chExt cx="3146425" cy="778510"/>
          </a:xfrm>
        </p:grpSpPr>
        <p:sp>
          <p:nvSpPr>
            <p:cNvPr id="16" name="object 16"/>
            <p:cNvSpPr/>
            <p:nvPr/>
          </p:nvSpPr>
          <p:spPr>
            <a:xfrm>
              <a:off x="2304288" y="3246456"/>
              <a:ext cx="1463040" cy="0"/>
            </a:xfrm>
            <a:custGeom>
              <a:avLst/>
              <a:gdLst/>
              <a:ahLst/>
              <a:cxnLst/>
              <a:rect l="l" t="t" r="r" b="b"/>
              <a:pathLst>
                <a:path w="1463039" h="0">
                  <a:moveTo>
                    <a:pt x="0" y="0"/>
                  </a:moveTo>
                  <a:lnTo>
                    <a:pt x="14630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94760" y="2487504"/>
              <a:ext cx="1645920" cy="640080"/>
            </a:xfrm>
            <a:custGeom>
              <a:avLst/>
              <a:gdLst/>
              <a:ahLst/>
              <a:cxnLst/>
              <a:rect l="l" t="t" r="r" b="b"/>
              <a:pathLst>
                <a:path w="1645920" h="640080">
                  <a:moveTo>
                    <a:pt x="0" y="320039"/>
                  </a:moveTo>
                  <a:lnTo>
                    <a:pt x="10771" y="268126"/>
                  </a:lnTo>
                  <a:lnTo>
                    <a:pt x="41955" y="218880"/>
                  </a:lnTo>
                  <a:lnTo>
                    <a:pt x="91857" y="172960"/>
                  </a:lnTo>
                  <a:lnTo>
                    <a:pt x="158783" y="131026"/>
                  </a:lnTo>
                  <a:lnTo>
                    <a:pt x="198101" y="111759"/>
                  </a:lnTo>
                  <a:lnTo>
                    <a:pt x="241039" y="93735"/>
                  </a:lnTo>
                  <a:lnTo>
                    <a:pt x="287386" y="77037"/>
                  </a:lnTo>
                  <a:lnTo>
                    <a:pt x="336930" y="61747"/>
                  </a:lnTo>
                  <a:lnTo>
                    <a:pt x="389460" y="47948"/>
                  </a:lnTo>
                  <a:lnTo>
                    <a:pt x="444762" y="35721"/>
                  </a:lnTo>
                  <a:lnTo>
                    <a:pt x="502627" y="25149"/>
                  </a:lnTo>
                  <a:lnTo>
                    <a:pt x="562841" y="16315"/>
                  </a:lnTo>
                  <a:lnTo>
                    <a:pt x="625193" y="9300"/>
                  </a:lnTo>
                  <a:lnTo>
                    <a:pt x="689471" y="4188"/>
                  </a:lnTo>
                  <a:lnTo>
                    <a:pt x="755464" y="1060"/>
                  </a:lnTo>
                  <a:lnTo>
                    <a:pt x="822960" y="0"/>
                  </a:lnTo>
                  <a:lnTo>
                    <a:pt x="890455" y="1060"/>
                  </a:lnTo>
                  <a:lnTo>
                    <a:pt x="956448" y="4188"/>
                  </a:lnTo>
                  <a:lnTo>
                    <a:pt x="1020726" y="9300"/>
                  </a:lnTo>
                  <a:lnTo>
                    <a:pt x="1083078" y="16315"/>
                  </a:lnTo>
                  <a:lnTo>
                    <a:pt x="1143292" y="25149"/>
                  </a:lnTo>
                  <a:lnTo>
                    <a:pt x="1201157" y="35721"/>
                  </a:lnTo>
                  <a:lnTo>
                    <a:pt x="1256459" y="47948"/>
                  </a:lnTo>
                  <a:lnTo>
                    <a:pt x="1308989" y="61747"/>
                  </a:lnTo>
                  <a:lnTo>
                    <a:pt x="1358533" y="77037"/>
                  </a:lnTo>
                  <a:lnTo>
                    <a:pt x="1404880" y="93735"/>
                  </a:lnTo>
                  <a:lnTo>
                    <a:pt x="1447818" y="111759"/>
                  </a:lnTo>
                  <a:lnTo>
                    <a:pt x="1487136" y="131026"/>
                  </a:lnTo>
                  <a:lnTo>
                    <a:pt x="1522621" y="151454"/>
                  </a:lnTo>
                  <a:lnTo>
                    <a:pt x="1581247" y="195463"/>
                  </a:lnTo>
                  <a:lnTo>
                    <a:pt x="1622002" y="243128"/>
                  </a:lnTo>
                  <a:lnTo>
                    <a:pt x="1643191" y="293791"/>
                  </a:lnTo>
                  <a:lnTo>
                    <a:pt x="1645920" y="320039"/>
                  </a:lnTo>
                  <a:lnTo>
                    <a:pt x="1643191" y="346288"/>
                  </a:lnTo>
                  <a:lnTo>
                    <a:pt x="1622002" y="396951"/>
                  </a:lnTo>
                  <a:lnTo>
                    <a:pt x="1581247" y="444616"/>
                  </a:lnTo>
                  <a:lnTo>
                    <a:pt x="1522621" y="488625"/>
                  </a:lnTo>
                  <a:lnTo>
                    <a:pt x="1487136" y="509053"/>
                  </a:lnTo>
                  <a:lnTo>
                    <a:pt x="1447818" y="528320"/>
                  </a:lnTo>
                  <a:lnTo>
                    <a:pt x="1404880" y="546344"/>
                  </a:lnTo>
                  <a:lnTo>
                    <a:pt x="1358533" y="563042"/>
                  </a:lnTo>
                  <a:lnTo>
                    <a:pt x="1308989" y="578332"/>
                  </a:lnTo>
                  <a:lnTo>
                    <a:pt x="1256459" y="592131"/>
                  </a:lnTo>
                  <a:lnTo>
                    <a:pt x="1201157" y="604358"/>
                  </a:lnTo>
                  <a:lnTo>
                    <a:pt x="1143292" y="614930"/>
                  </a:lnTo>
                  <a:lnTo>
                    <a:pt x="1083078" y="623764"/>
                  </a:lnTo>
                  <a:lnTo>
                    <a:pt x="1020726" y="630779"/>
                  </a:lnTo>
                  <a:lnTo>
                    <a:pt x="956448" y="635891"/>
                  </a:lnTo>
                  <a:lnTo>
                    <a:pt x="890455" y="639019"/>
                  </a:lnTo>
                  <a:lnTo>
                    <a:pt x="822960" y="640079"/>
                  </a:lnTo>
                  <a:lnTo>
                    <a:pt x="755464" y="639019"/>
                  </a:lnTo>
                  <a:lnTo>
                    <a:pt x="689471" y="635891"/>
                  </a:lnTo>
                  <a:lnTo>
                    <a:pt x="625193" y="630779"/>
                  </a:lnTo>
                  <a:lnTo>
                    <a:pt x="562841" y="623764"/>
                  </a:lnTo>
                  <a:lnTo>
                    <a:pt x="502627" y="614930"/>
                  </a:lnTo>
                  <a:lnTo>
                    <a:pt x="444762" y="604358"/>
                  </a:lnTo>
                  <a:lnTo>
                    <a:pt x="389460" y="592131"/>
                  </a:lnTo>
                  <a:lnTo>
                    <a:pt x="336930" y="578332"/>
                  </a:lnTo>
                  <a:lnTo>
                    <a:pt x="287386" y="563042"/>
                  </a:lnTo>
                  <a:lnTo>
                    <a:pt x="241039" y="546344"/>
                  </a:lnTo>
                  <a:lnTo>
                    <a:pt x="198101" y="528320"/>
                  </a:lnTo>
                  <a:lnTo>
                    <a:pt x="158783" y="509053"/>
                  </a:lnTo>
                  <a:lnTo>
                    <a:pt x="123298" y="488625"/>
                  </a:lnTo>
                  <a:lnTo>
                    <a:pt x="64672" y="444616"/>
                  </a:lnTo>
                  <a:lnTo>
                    <a:pt x="23917" y="396951"/>
                  </a:lnTo>
                  <a:lnTo>
                    <a:pt x="2728" y="346288"/>
                  </a:lnTo>
                  <a:lnTo>
                    <a:pt x="0" y="320039"/>
                  </a:lnTo>
                  <a:close/>
                </a:path>
              </a:pathLst>
            </a:custGeom>
            <a:ln w="1905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/>
          <p:nvPr/>
        </p:nvSpPr>
        <p:spPr>
          <a:xfrm>
            <a:off x="365759" y="3561757"/>
            <a:ext cx="1920239" cy="530860"/>
          </a:xfrm>
          <a:custGeom>
            <a:avLst/>
            <a:gdLst/>
            <a:ahLst/>
            <a:cxnLst/>
            <a:rect l="l" t="t" r="r" b="b"/>
            <a:pathLst>
              <a:path w="1920239" h="530860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1847088" y="0"/>
                </a:lnTo>
                <a:lnTo>
                  <a:pt x="1875561" y="5748"/>
                </a:lnTo>
                <a:lnTo>
                  <a:pt x="1898813" y="21426"/>
                </a:lnTo>
                <a:lnTo>
                  <a:pt x="1914491" y="44678"/>
                </a:lnTo>
                <a:lnTo>
                  <a:pt x="1920239" y="73151"/>
                </a:lnTo>
                <a:lnTo>
                  <a:pt x="1920239" y="457199"/>
                </a:lnTo>
                <a:lnTo>
                  <a:pt x="1914491" y="485673"/>
                </a:lnTo>
                <a:lnTo>
                  <a:pt x="1898813" y="508925"/>
                </a:lnTo>
                <a:lnTo>
                  <a:pt x="1875561" y="524603"/>
                </a:lnTo>
                <a:lnTo>
                  <a:pt x="1847088" y="530351"/>
                </a:lnTo>
                <a:lnTo>
                  <a:pt x="73152" y="530351"/>
                </a:lnTo>
                <a:lnTo>
                  <a:pt x="44678" y="524603"/>
                </a:lnTo>
                <a:lnTo>
                  <a:pt x="21426" y="508925"/>
                </a:lnTo>
                <a:lnTo>
                  <a:pt x="5748" y="485673"/>
                </a:lnTo>
                <a:lnTo>
                  <a:pt x="0" y="457199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21632" y="3706874"/>
            <a:ext cx="4070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Times New Roman"/>
                <a:cs typeface="Times New Roman"/>
              </a:rPr>
              <a:t>[IV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4]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04288" y="3826933"/>
            <a:ext cx="1463040" cy="0"/>
          </a:xfrm>
          <a:custGeom>
            <a:avLst/>
            <a:gdLst/>
            <a:ahLst/>
            <a:cxnLst/>
            <a:rect l="l" t="t" r="r" b="b"/>
            <a:pathLst>
              <a:path w="1463039" h="0">
                <a:moveTo>
                  <a:pt x="0" y="0"/>
                </a:moveTo>
                <a:lnTo>
                  <a:pt x="146304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285651" y="2480563"/>
            <a:ext cx="664210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latin typeface="Times New Roman"/>
                <a:cs typeface="Times New Roman"/>
              </a:rPr>
              <a:t>[Mediator</a:t>
            </a:r>
            <a:r>
              <a:rPr dirty="0" sz="1000" spc="-55" b="1">
                <a:latin typeface="Times New Roman"/>
                <a:cs typeface="Times New Roman"/>
              </a:rPr>
              <a:t> </a:t>
            </a:r>
            <a:r>
              <a:rPr dirty="0" sz="1000" spc="-50" b="1">
                <a:latin typeface="Times New Roman"/>
                <a:cs typeface="Times New Roman"/>
              </a:rPr>
              <a:t>/</a:t>
            </a:r>
            <a:r>
              <a:rPr dirty="0" sz="1000" spc="-10" b="1">
                <a:latin typeface="Times New Roman"/>
                <a:cs typeface="Times New Roman"/>
              </a:rPr>
              <a:t> Moderator]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46267" y="2632986"/>
            <a:ext cx="13055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92225" algn="l"/>
              </a:tabLst>
            </a:pPr>
            <a:r>
              <a:rPr dirty="0" u="heavy" sz="1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748271" y="2533223"/>
            <a:ext cx="1645920" cy="548640"/>
          </a:xfrm>
          <a:custGeom>
            <a:avLst/>
            <a:gdLst/>
            <a:ahLst/>
            <a:cxnLst/>
            <a:rect l="l" t="t" r="r" b="b"/>
            <a:pathLst>
              <a:path w="1645920" h="548639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1572768" y="0"/>
                </a:lnTo>
                <a:lnTo>
                  <a:pt x="1601241" y="5748"/>
                </a:lnTo>
                <a:lnTo>
                  <a:pt x="1624493" y="21426"/>
                </a:lnTo>
                <a:lnTo>
                  <a:pt x="1640171" y="44678"/>
                </a:lnTo>
                <a:lnTo>
                  <a:pt x="1645920" y="73151"/>
                </a:lnTo>
                <a:lnTo>
                  <a:pt x="1645920" y="475487"/>
                </a:lnTo>
                <a:lnTo>
                  <a:pt x="1640171" y="503961"/>
                </a:lnTo>
                <a:lnTo>
                  <a:pt x="1624493" y="527213"/>
                </a:lnTo>
                <a:lnTo>
                  <a:pt x="1601241" y="542891"/>
                </a:lnTo>
                <a:lnTo>
                  <a:pt x="1572768" y="548639"/>
                </a:lnTo>
                <a:lnTo>
                  <a:pt x="73152" y="548639"/>
                </a:lnTo>
                <a:lnTo>
                  <a:pt x="44678" y="542891"/>
                </a:lnTo>
                <a:lnTo>
                  <a:pt x="21426" y="527213"/>
                </a:lnTo>
                <a:lnTo>
                  <a:pt x="5748" y="503961"/>
                </a:lnTo>
                <a:lnTo>
                  <a:pt x="0" y="475487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383906" y="2530855"/>
            <a:ext cx="37274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20" b="1">
                <a:latin typeface="Times New Roman"/>
                <a:cs typeface="Times New Roman"/>
              </a:rPr>
              <a:t>[DV]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65759" y="4370829"/>
            <a:ext cx="8412480" cy="384175"/>
          </a:xfrm>
          <a:custGeom>
            <a:avLst/>
            <a:gdLst/>
            <a:ahLst/>
            <a:cxnLst/>
            <a:rect l="l" t="t" r="r" b="b"/>
            <a:pathLst>
              <a:path w="8412480" h="384175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8339328" y="0"/>
                </a:lnTo>
                <a:lnTo>
                  <a:pt x="8367801" y="5748"/>
                </a:lnTo>
                <a:lnTo>
                  <a:pt x="8391053" y="21426"/>
                </a:lnTo>
                <a:lnTo>
                  <a:pt x="8406731" y="44678"/>
                </a:lnTo>
                <a:lnTo>
                  <a:pt x="8412480" y="73151"/>
                </a:lnTo>
                <a:lnTo>
                  <a:pt x="8412480" y="310895"/>
                </a:lnTo>
                <a:lnTo>
                  <a:pt x="8406731" y="339369"/>
                </a:lnTo>
                <a:lnTo>
                  <a:pt x="8391053" y="362621"/>
                </a:lnTo>
                <a:lnTo>
                  <a:pt x="8367801" y="378299"/>
                </a:lnTo>
                <a:lnTo>
                  <a:pt x="8339328" y="384047"/>
                </a:lnTo>
                <a:lnTo>
                  <a:pt x="73152" y="384047"/>
                </a:lnTo>
                <a:lnTo>
                  <a:pt x="44678" y="378299"/>
                </a:lnTo>
                <a:lnTo>
                  <a:pt x="21426" y="362621"/>
                </a:lnTo>
                <a:lnTo>
                  <a:pt x="5748" y="339369"/>
                </a:lnTo>
                <a:lnTo>
                  <a:pt x="0" y="310895"/>
                </a:lnTo>
                <a:lnTo>
                  <a:pt x="0" y="73151"/>
                </a:lnTo>
                <a:close/>
              </a:path>
            </a:pathLst>
          </a:custGeom>
          <a:ln w="12699">
            <a:solidFill>
              <a:srgbClr val="AAAAA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54227" y="4393184"/>
            <a:ext cx="7876540" cy="32829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 marR="5080">
              <a:lnSpc>
                <a:spcPts val="1190"/>
              </a:lnSpc>
              <a:spcBef>
                <a:spcPts val="145"/>
              </a:spcBef>
            </a:pP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Theoretical</a:t>
            </a:r>
            <a:r>
              <a:rPr dirty="0" sz="10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Foundation:</a:t>
            </a:r>
            <a:r>
              <a:rPr dirty="0" sz="10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[Name</a:t>
            </a:r>
            <a:r>
              <a:rPr dirty="0" sz="10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0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theory/model/framework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 underpinning</a:t>
            </a:r>
            <a:r>
              <a:rPr dirty="0" sz="10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this</a:t>
            </a:r>
            <a:r>
              <a:rPr dirty="0" sz="10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study,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e.g.,</a:t>
            </a:r>
            <a:r>
              <a:rPr dirty="0" sz="10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Technology</a:t>
            </a:r>
            <a:r>
              <a:rPr dirty="0" sz="10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Acceptance</a:t>
            </a:r>
            <a:r>
              <a:rPr dirty="0" sz="10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Model</a:t>
            </a:r>
            <a:r>
              <a:rPr dirty="0" sz="10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(Davis,</a:t>
            </a:r>
            <a:r>
              <a:rPr dirty="0" sz="1000" spc="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1989);</a:t>
            </a:r>
            <a:r>
              <a:rPr dirty="0" sz="10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Resource-Based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View</a:t>
            </a:r>
            <a:r>
              <a:rPr dirty="0" sz="10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(Barney,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1991);</a:t>
            </a:r>
            <a:r>
              <a:rPr dirty="0" sz="10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Structural</a:t>
            </a:r>
            <a:r>
              <a:rPr dirty="0" sz="10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Equation</a:t>
            </a:r>
            <a:r>
              <a:rPr dirty="0" sz="10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Modelling</a:t>
            </a:r>
            <a:r>
              <a:rPr dirty="0" sz="10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framework</a:t>
            </a:r>
            <a:r>
              <a:rPr dirty="0" sz="10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(Hair</a:t>
            </a:r>
            <a:r>
              <a:rPr dirty="0" sz="10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et</a:t>
            </a:r>
            <a:r>
              <a:rPr dirty="0" sz="10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i="1">
                <a:solidFill>
                  <a:srgbClr val="545454"/>
                </a:solidFill>
                <a:latin typeface="Times New Roman"/>
                <a:cs typeface="Times New Roman"/>
              </a:rPr>
              <a:t>al.,</a:t>
            </a:r>
            <a:r>
              <a:rPr dirty="0" sz="10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00" spc="-10" i="1">
                <a:solidFill>
                  <a:srgbClr val="545454"/>
                </a:solidFill>
                <a:latin typeface="Times New Roman"/>
                <a:cs typeface="Times New Roman"/>
              </a:rPr>
              <a:t>2014)]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28" name="object 2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Research</a:t>
            </a:r>
            <a:r>
              <a:rPr dirty="0" spc="-85"/>
              <a:t> </a:t>
            </a:r>
            <a:r>
              <a:rPr dirty="0" spc="-10"/>
              <a:t>Methodology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53059" y="717295"/>
            <a:ext cx="382651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design,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philosophy,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approach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data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collection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strategy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59408" y="893599"/>
          <a:ext cx="8501380" cy="4023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4560"/>
                <a:gridCol w="2834640"/>
                <a:gridCol w="3383279"/>
              </a:tblGrid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Dimension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Choice</a:t>
                      </a:r>
                      <a:r>
                        <a:rPr dirty="0" sz="11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Made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Justification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Philosophy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[Positivism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Interpretivism</a:t>
                      </a:r>
                      <a:r>
                        <a:rPr dirty="0" sz="10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Pragmatism]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[Why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philosophy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suits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purpose]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Approach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[Deductive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Inductive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Abductive]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[Link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hypothesis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testing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theory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building]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Strategy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5251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[Survey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Study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Experiment 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Action Research]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[Most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appropriate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questions]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Method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Mixed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Method]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[Aligns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variables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measurement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requirements]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Time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Horizon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[Cross-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sectional</a:t>
                      </a:r>
                      <a:r>
                        <a:rPr dirty="0" sz="100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Longitudinal]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[Feasibility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objective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alignment]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Primary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Source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[Questionnaire</a:t>
                      </a:r>
                      <a:r>
                        <a:rPr dirty="0" sz="10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Interview</a:t>
                      </a:r>
                      <a:r>
                        <a:rPr dirty="0" sz="10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Observation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FGD]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[Best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suited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collect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from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target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respondents]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Secondary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Source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[Reports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Databases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Published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studies]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[Context-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building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literature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triangulation]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Instrument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[Validated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scale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Year)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Self-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developed]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[Cite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original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scale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source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APA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7th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format]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Pilot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Study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28575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[Yes –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XX 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applicable]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28575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[Reliability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face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validity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check before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main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study]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28575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Sampling</a:t>
            </a:r>
            <a:r>
              <a:rPr dirty="0" spc="-55"/>
              <a:t> </a:t>
            </a:r>
            <a:r>
              <a:rPr dirty="0"/>
              <a:t>Strategy</a:t>
            </a:r>
            <a:r>
              <a:rPr dirty="0" spc="-50"/>
              <a:t> </a:t>
            </a:r>
            <a:r>
              <a:rPr dirty="0"/>
              <a:t>&amp;</a:t>
            </a:r>
            <a:r>
              <a:rPr dirty="0" spc="-35"/>
              <a:t> </a:t>
            </a:r>
            <a:r>
              <a:rPr dirty="0"/>
              <a:t>Sample</a:t>
            </a:r>
            <a:r>
              <a:rPr dirty="0" spc="-45"/>
              <a:t> </a:t>
            </a:r>
            <a:r>
              <a:rPr dirty="0" spc="-20"/>
              <a:t>Size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359409" y="1045210"/>
            <a:ext cx="415290" cy="415290"/>
            <a:chOff x="359409" y="1045210"/>
            <a:chExt cx="415290" cy="415290"/>
          </a:xfrm>
        </p:grpSpPr>
        <p:sp>
          <p:nvSpPr>
            <p:cNvPr id="6" name="object 6"/>
            <p:cNvSpPr/>
            <p:nvPr/>
          </p:nvSpPr>
          <p:spPr>
            <a:xfrm>
              <a:off x="365759" y="1051560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90">
                  <a:moveTo>
                    <a:pt x="201168" y="0"/>
                  </a:moveTo>
                  <a:lnTo>
                    <a:pt x="155042" y="5313"/>
                  </a:lnTo>
                  <a:lnTo>
                    <a:pt x="112700" y="20447"/>
                  </a:lnTo>
                  <a:lnTo>
                    <a:pt x="75348" y="44195"/>
                  </a:lnTo>
                  <a:lnTo>
                    <a:pt x="44195" y="75348"/>
                  </a:lnTo>
                  <a:lnTo>
                    <a:pt x="20447" y="112700"/>
                  </a:lnTo>
                  <a:lnTo>
                    <a:pt x="5313" y="155042"/>
                  </a:lnTo>
                  <a:lnTo>
                    <a:pt x="0" y="201167"/>
                  </a:lnTo>
                  <a:lnTo>
                    <a:pt x="5313" y="247293"/>
                  </a:lnTo>
                  <a:lnTo>
                    <a:pt x="20447" y="289635"/>
                  </a:lnTo>
                  <a:lnTo>
                    <a:pt x="44195" y="326987"/>
                  </a:lnTo>
                  <a:lnTo>
                    <a:pt x="75348" y="358140"/>
                  </a:lnTo>
                  <a:lnTo>
                    <a:pt x="112700" y="381888"/>
                  </a:lnTo>
                  <a:lnTo>
                    <a:pt x="155042" y="397022"/>
                  </a:lnTo>
                  <a:lnTo>
                    <a:pt x="201168" y="402335"/>
                  </a:lnTo>
                  <a:lnTo>
                    <a:pt x="247293" y="397022"/>
                  </a:lnTo>
                  <a:lnTo>
                    <a:pt x="289635" y="381888"/>
                  </a:lnTo>
                  <a:lnTo>
                    <a:pt x="326987" y="358140"/>
                  </a:lnTo>
                  <a:lnTo>
                    <a:pt x="358140" y="326987"/>
                  </a:lnTo>
                  <a:lnTo>
                    <a:pt x="381888" y="289635"/>
                  </a:lnTo>
                  <a:lnTo>
                    <a:pt x="397022" y="247293"/>
                  </a:lnTo>
                  <a:lnTo>
                    <a:pt x="402336" y="201167"/>
                  </a:lnTo>
                  <a:lnTo>
                    <a:pt x="397022" y="155042"/>
                  </a:lnTo>
                  <a:lnTo>
                    <a:pt x="381888" y="112700"/>
                  </a:lnTo>
                  <a:lnTo>
                    <a:pt x="358140" y="75348"/>
                  </a:lnTo>
                  <a:lnTo>
                    <a:pt x="326987" y="44195"/>
                  </a:lnTo>
                  <a:lnTo>
                    <a:pt x="289635" y="20447"/>
                  </a:lnTo>
                  <a:lnTo>
                    <a:pt x="247293" y="5313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5759" y="1051560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90">
                  <a:moveTo>
                    <a:pt x="0" y="201167"/>
                  </a:moveTo>
                  <a:lnTo>
                    <a:pt x="5313" y="155042"/>
                  </a:lnTo>
                  <a:lnTo>
                    <a:pt x="20447" y="112700"/>
                  </a:lnTo>
                  <a:lnTo>
                    <a:pt x="44195" y="75348"/>
                  </a:lnTo>
                  <a:lnTo>
                    <a:pt x="75348" y="44195"/>
                  </a:lnTo>
                  <a:lnTo>
                    <a:pt x="112700" y="20447"/>
                  </a:lnTo>
                  <a:lnTo>
                    <a:pt x="155042" y="5313"/>
                  </a:lnTo>
                  <a:lnTo>
                    <a:pt x="201168" y="0"/>
                  </a:lnTo>
                  <a:lnTo>
                    <a:pt x="247293" y="5313"/>
                  </a:lnTo>
                  <a:lnTo>
                    <a:pt x="289635" y="20447"/>
                  </a:lnTo>
                  <a:lnTo>
                    <a:pt x="326987" y="44195"/>
                  </a:lnTo>
                  <a:lnTo>
                    <a:pt x="358140" y="75348"/>
                  </a:lnTo>
                  <a:lnTo>
                    <a:pt x="381888" y="112700"/>
                  </a:lnTo>
                  <a:lnTo>
                    <a:pt x="397022" y="155042"/>
                  </a:lnTo>
                  <a:lnTo>
                    <a:pt x="402336" y="201167"/>
                  </a:lnTo>
                  <a:lnTo>
                    <a:pt x="397022" y="247293"/>
                  </a:lnTo>
                  <a:lnTo>
                    <a:pt x="381888" y="289635"/>
                  </a:lnTo>
                  <a:lnTo>
                    <a:pt x="358140" y="326987"/>
                  </a:lnTo>
                  <a:lnTo>
                    <a:pt x="326987" y="358140"/>
                  </a:lnTo>
                  <a:lnTo>
                    <a:pt x="289635" y="381888"/>
                  </a:lnTo>
                  <a:lnTo>
                    <a:pt x="247293" y="397022"/>
                  </a:lnTo>
                  <a:lnTo>
                    <a:pt x="201168" y="402335"/>
                  </a:lnTo>
                  <a:lnTo>
                    <a:pt x="155042" y="397022"/>
                  </a:lnTo>
                  <a:lnTo>
                    <a:pt x="112700" y="381888"/>
                  </a:lnTo>
                  <a:lnTo>
                    <a:pt x="75348" y="358140"/>
                  </a:lnTo>
                  <a:lnTo>
                    <a:pt x="44195" y="326987"/>
                  </a:lnTo>
                  <a:lnTo>
                    <a:pt x="20447" y="289635"/>
                  </a:lnTo>
                  <a:lnTo>
                    <a:pt x="5313" y="247293"/>
                  </a:lnTo>
                  <a:lnTo>
                    <a:pt x="0" y="201167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19556" y="1147063"/>
            <a:ext cx="9588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5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5099" y="1453896"/>
            <a:ext cx="0" cy="393700"/>
          </a:xfrm>
          <a:custGeom>
            <a:avLst/>
            <a:gdLst/>
            <a:ahLst/>
            <a:cxnLst/>
            <a:rect l="l" t="t" r="r" b="b"/>
            <a:pathLst>
              <a:path w="0" h="393700">
                <a:moveTo>
                  <a:pt x="0" y="0"/>
                </a:moveTo>
                <a:lnTo>
                  <a:pt x="0" y="393192"/>
                </a:lnTo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53059" y="643546"/>
            <a:ext cx="3114675" cy="530860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Population,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frame,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technique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size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with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justification</a:t>
            </a:r>
            <a:endParaRPr sz="1100">
              <a:latin typeface="Times New Roman"/>
              <a:cs typeface="Times New Roman"/>
            </a:endParaRPr>
          </a:p>
          <a:p>
            <a:pPr marL="524510">
              <a:lnSpc>
                <a:spcPct val="100000"/>
              </a:lnSpc>
              <a:spcBef>
                <a:spcPts val="630"/>
              </a:spcBef>
            </a:pPr>
            <a:r>
              <a:rPr dirty="0" sz="1200" spc="-20" b="1">
                <a:latin typeface="Times New Roman"/>
                <a:cs typeface="Times New Roman"/>
              </a:rPr>
              <a:t>Target</a:t>
            </a:r>
            <a:r>
              <a:rPr dirty="0" sz="1200" spc="-1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Population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563" y="1244600"/>
            <a:ext cx="3410585" cy="35687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280"/>
              </a:lnSpc>
              <a:spcBef>
                <a:spcPts val="180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[Who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 what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constitutes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full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set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of units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study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aims 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to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describe</a:t>
            </a:r>
            <a:r>
              <a:rPr dirty="0" sz="1100" spc="-5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or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make</a:t>
            </a:r>
            <a:r>
              <a:rPr dirty="0" sz="1100" spc="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inferences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about]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9409" y="2023617"/>
            <a:ext cx="415290" cy="415290"/>
            <a:chOff x="359409" y="2023617"/>
            <a:chExt cx="415290" cy="415290"/>
          </a:xfrm>
        </p:grpSpPr>
        <p:sp>
          <p:nvSpPr>
            <p:cNvPr id="13" name="object 13"/>
            <p:cNvSpPr/>
            <p:nvPr/>
          </p:nvSpPr>
          <p:spPr>
            <a:xfrm>
              <a:off x="365759" y="2029967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201168" y="0"/>
                  </a:moveTo>
                  <a:lnTo>
                    <a:pt x="155042" y="5313"/>
                  </a:lnTo>
                  <a:lnTo>
                    <a:pt x="112700" y="20447"/>
                  </a:lnTo>
                  <a:lnTo>
                    <a:pt x="75348" y="44195"/>
                  </a:lnTo>
                  <a:lnTo>
                    <a:pt x="44195" y="75348"/>
                  </a:lnTo>
                  <a:lnTo>
                    <a:pt x="20447" y="112700"/>
                  </a:lnTo>
                  <a:lnTo>
                    <a:pt x="5313" y="155042"/>
                  </a:lnTo>
                  <a:lnTo>
                    <a:pt x="0" y="201168"/>
                  </a:lnTo>
                  <a:lnTo>
                    <a:pt x="5313" y="247293"/>
                  </a:lnTo>
                  <a:lnTo>
                    <a:pt x="20447" y="289635"/>
                  </a:lnTo>
                  <a:lnTo>
                    <a:pt x="44195" y="326987"/>
                  </a:lnTo>
                  <a:lnTo>
                    <a:pt x="75348" y="358140"/>
                  </a:lnTo>
                  <a:lnTo>
                    <a:pt x="112700" y="381888"/>
                  </a:lnTo>
                  <a:lnTo>
                    <a:pt x="155042" y="397022"/>
                  </a:lnTo>
                  <a:lnTo>
                    <a:pt x="201168" y="402336"/>
                  </a:lnTo>
                  <a:lnTo>
                    <a:pt x="247293" y="397022"/>
                  </a:lnTo>
                  <a:lnTo>
                    <a:pt x="289635" y="381888"/>
                  </a:lnTo>
                  <a:lnTo>
                    <a:pt x="326987" y="358140"/>
                  </a:lnTo>
                  <a:lnTo>
                    <a:pt x="358140" y="326987"/>
                  </a:lnTo>
                  <a:lnTo>
                    <a:pt x="381888" y="289635"/>
                  </a:lnTo>
                  <a:lnTo>
                    <a:pt x="397022" y="247293"/>
                  </a:lnTo>
                  <a:lnTo>
                    <a:pt x="402336" y="201168"/>
                  </a:lnTo>
                  <a:lnTo>
                    <a:pt x="397022" y="155042"/>
                  </a:lnTo>
                  <a:lnTo>
                    <a:pt x="381888" y="112700"/>
                  </a:lnTo>
                  <a:lnTo>
                    <a:pt x="358140" y="75348"/>
                  </a:lnTo>
                  <a:lnTo>
                    <a:pt x="326987" y="44195"/>
                  </a:lnTo>
                  <a:lnTo>
                    <a:pt x="289635" y="20447"/>
                  </a:lnTo>
                  <a:lnTo>
                    <a:pt x="247293" y="5313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5759" y="2029967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0" y="201168"/>
                  </a:moveTo>
                  <a:lnTo>
                    <a:pt x="5313" y="155042"/>
                  </a:lnTo>
                  <a:lnTo>
                    <a:pt x="20447" y="112700"/>
                  </a:lnTo>
                  <a:lnTo>
                    <a:pt x="44195" y="75348"/>
                  </a:lnTo>
                  <a:lnTo>
                    <a:pt x="75348" y="44195"/>
                  </a:lnTo>
                  <a:lnTo>
                    <a:pt x="112700" y="20447"/>
                  </a:lnTo>
                  <a:lnTo>
                    <a:pt x="155042" y="5313"/>
                  </a:lnTo>
                  <a:lnTo>
                    <a:pt x="201168" y="0"/>
                  </a:lnTo>
                  <a:lnTo>
                    <a:pt x="247293" y="5313"/>
                  </a:lnTo>
                  <a:lnTo>
                    <a:pt x="289635" y="20447"/>
                  </a:lnTo>
                  <a:lnTo>
                    <a:pt x="326987" y="44195"/>
                  </a:lnTo>
                  <a:lnTo>
                    <a:pt x="358140" y="75348"/>
                  </a:lnTo>
                  <a:lnTo>
                    <a:pt x="381888" y="112700"/>
                  </a:lnTo>
                  <a:lnTo>
                    <a:pt x="397022" y="155042"/>
                  </a:lnTo>
                  <a:lnTo>
                    <a:pt x="402336" y="201168"/>
                  </a:lnTo>
                  <a:lnTo>
                    <a:pt x="397022" y="247293"/>
                  </a:lnTo>
                  <a:lnTo>
                    <a:pt x="381888" y="289635"/>
                  </a:lnTo>
                  <a:lnTo>
                    <a:pt x="358140" y="326987"/>
                  </a:lnTo>
                  <a:lnTo>
                    <a:pt x="326987" y="358140"/>
                  </a:lnTo>
                  <a:lnTo>
                    <a:pt x="289635" y="381888"/>
                  </a:lnTo>
                  <a:lnTo>
                    <a:pt x="247293" y="397022"/>
                  </a:lnTo>
                  <a:lnTo>
                    <a:pt x="201168" y="402336"/>
                  </a:lnTo>
                  <a:lnTo>
                    <a:pt x="155042" y="397022"/>
                  </a:lnTo>
                  <a:lnTo>
                    <a:pt x="112700" y="381888"/>
                  </a:lnTo>
                  <a:lnTo>
                    <a:pt x="75348" y="358140"/>
                  </a:lnTo>
                  <a:lnTo>
                    <a:pt x="44195" y="326987"/>
                  </a:lnTo>
                  <a:lnTo>
                    <a:pt x="20447" y="289635"/>
                  </a:lnTo>
                  <a:lnTo>
                    <a:pt x="5313" y="247293"/>
                  </a:lnTo>
                  <a:lnTo>
                    <a:pt x="0" y="201168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519556" y="2125472"/>
            <a:ext cx="958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5099" y="2432304"/>
            <a:ext cx="0" cy="393700"/>
          </a:xfrm>
          <a:custGeom>
            <a:avLst/>
            <a:gdLst/>
            <a:ahLst/>
            <a:cxnLst/>
            <a:rect l="l" t="t" r="r" b="b"/>
            <a:pathLst>
              <a:path w="0" h="393700">
                <a:moveTo>
                  <a:pt x="0" y="0"/>
                </a:moveTo>
                <a:lnTo>
                  <a:pt x="0" y="393192"/>
                </a:lnTo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65124" y="1839755"/>
            <a:ext cx="3505200" cy="74041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dirty="0" sz="1200" b="1">
                <a:latin typeface="Times New Roman"/>
                <a:cs typeface="Times New Roman"/>
              </a:rPr>
              <a:t>Sampling</a:t>
            </a:r>
            <a:r>
              <a:rPr dirty="0" sz="1200" spc="-65" b="1">
                <a:latin typeface="Times New Roman"/>
                <a:cs typeface="Times New Roman"/>
              </a:rPr>
              <a:t> </a:t>
            </a:r>
            <a:r>
              <a:rPr dirty="0" sz="1200" spc="-20" b="1">
                <a:latin typeface="Times New Roman"/>
                <a:cs typeface="Times New Roman"/>
              </a:rPr>
              <a:t>Frame</a:t>
            </a:r>
            <a:endParaRPr sz="1200">
              <a:latin typeface="Times New Roman"/>
              <a:cs typeface="Times New Roman"/>
            </a:endParaRPr>
          </a:p>
          <a:p>
            <a:pPr marL="103505" marR="5080">
              <a:lnSpc>
                <a:spcPts val="1280"/>
              </a:lnSpc>
              <a:spcBef>
                <a:spcPts val="83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[The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actual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list,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database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or directory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from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which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sample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will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be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drawn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(e.g.,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industry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register,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alumni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database)]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9409" y="3002026"/>
            <a:ext cx="415290" cy="415290"/>
            <a:chOff x="359409" y="3002026"/>
            <a:chExt cx="415290" cy="415290"/>
          </a:xfrm>
        </p:grpSpPr>
        <p:sp>
          <p:nvSpPr>
            <p:cNvPr id="19" name="object 19"/>
            <p:cNvSpPr/>
            <p:nvPr/>
          </p:nvSpPr>
          <p:spPr>
            <a:xfrm>
              <a:off x="365759" y="3008376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201168" y="0"/>
                  </a:moveTo>
                  <a:lnTo>
                    <a:pt x="155042" y="5313"/>
                  </a:lnTo>
                  <a:lnTo>
                    <a:pt x="112700" y="20447"/>
                  </a:lnTo>
                  <a:lnTo>
                    <a:pt x="75348" y="44195"/>
                  </a:lnTo>
                  <a:lnTo>
                    <a:pt x="44195" y="75348"/>
                  </a:lnTo>
                  <a:lnTo>
                    <a:pt x="20447" y="112700"/>
                  </a:lnTo>
                  <a:lnTo>
                    <a:pt x="5313" y="155042"/>
                  </a:lnTo>
                  <a:lnTo>
                    <a:pt x="0" y="201168"/>
                  </a:lnTo>
                  <a:lnTo>
                    <a:pt x="5313" y="247293"/>
                  </a:lnTo>
                  <a:lnTo>
                    <a:pt x="20447" y="289635"/>
                  </a:lnTo>
                  <a:lnTo>
                    <a:pt x="44195" y="326987"/>
                  </a:lnTo>
                  <a:lnTo>
                    <a:pt x="75348" y="358140"/>
                  </a:lnTo>
                  <a:lnTo>
                    <a:pt x="112700" y="381888"/>
                  </a:lnTo>
                  <a:lnTo>
                    <a:pt x="155042" y="397022"/>
                  </a:lnTo>
                  <a:lnTo>
                    <a:pt x="201168" y="402336"/>
                  </a:lnTo>
                  <a:lnTo>
                    <a:pt x="247293" y="397022"/>
                  </a:lnTo>
                  <a:lnTo>
                    <a:pt x="289635" y="381888"/>
                  </a:lnTo>
                  <a:lnTo>
                    <a:pt x="326987" y="358140"/>
                  </a:lnTo>
                  <a:lnTo>
                    <a:pt x="358140" y="326987"/>
                  </a:lnTo>
                  <a:lnTo>
                    <a:pt x="381888" y="289635"/>
                  </a:lnTo>
                  <a:lnTo>
                    <a:pt x="397022" y="247293"/>
                  </a:lnTo>
                  <a:lnTo>
                    <a:pt x="402336" y="201168"/>
                  </a:lnTo>
                  <a:lnTo>
                    <a:pt x="397022" y="155042"/>
                  </a:lnTo>
                  <a:lnTo>
                    <a:pt x="381888" y="112700"/>
                  </a:lnTo>
                  <a:lnTo>
                    <a:pt x="358140" y="75348"/>
                  </a:lnTo>
                  <a:lnTo>
                    <a:pt x="326987" y="44195"/>
                  </a:lnTo>
                  <a:lnTo>
                    <a:pt x="289635" y="20447"/>
                  </a:lnTo>
                  <a:lnTo>
                    <a:pt x="247293" y="5313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5759" y="3008376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0" y="201168"/>
                  </a:moveTo>
                  <a:lnTo>
                    <a:pt x="5313" y="155042"/>
                  </a:lnTo>
                  <a:lnTo>
                    <a:pt x="20447" y="112700"/>
                  </a:lnTo>
                  <a:lnTo>
                    <a:pt x="44195" y="75348"/>
                  </a:lnTo>
                  <a:lnTo>
                    <a:pt x="75348" y="44195"/>
                  </a:lnTo>
                  <a:lnTo>
                    <a:pt x="112700" y="20447"/>
                  </a:lnTo>
                  <a:lnTo>
                    <a:pt x="155042" y="5313"/>
                  </a:lnTo>
                  <a:lnTo>
                    <a:pt x="201168" y="0"/>
                  </a:lnTo>
                  <a:lnTo>
                    <a:pt x="247293" y="5313"/>
                  </a:lnTo>
                  <a:lnTo>
                    <a:pt x="289635" y="20447"/>
                  </a:lnTo>
                  <a:lnTo>
                    <a:pt x="326987" y="44195"/>
                  </a:lnTo>
                  <a:lnTo>
                    <a:pt x="358140" y="75348"/>
                  </a:lnTo>
                  <a:lnTo>
                    <a:pt x="381888" y="112700"/>
                  </a:lnTo>
                  <a:lnTo>
                    <a:pt x="397022" y="155042"/>
                  </a:lnTo>
                  <a:lnTo>
                    <a:pt x="402336" y="201168"/>
                  </a:lnTo>
                  <a:lnTo>
                    <a:pt x="397022" y="247293"/>
                  </a:lnTo>
                  <a:lnTo>
                    <a:pt x="381888" y="289635"/>
                  </a:lnTo>
                  <a:lnTo>
                    <a:pt x="358140" y="326987"/>
                  </a:lnTo>
                  <a:lnTo>
                    <a:pt x="326987" y="358140"/>
                  </a:lnTo>
                  <a:lnTo>
                    <a:pt x="289635" y="381888"/>
                  </a:lnTo>
                  <a:lnTo>
                    <a:pt x="247293" y="397022"/>
                  </a:lnTo>
                  <a:lnTo>
                    <a:pt x="201168" y="402336"/>
                  </a:lnTo>
                  <a:lnTo>
                    <a:pt x="155042" y="397022"/>
                  </a:lnTo>
                  <a:lnTo>
                    <a:pt x="112700" y="381888"/>
                  </a:lnTo>
                  <a:lnTo>
                    <a:pt x="75348" y="358140"/>
                  </a:lnTo>
                  <a:lnTo>
                    <a:pt x="44195" y="326987"/>
                  </a:lnTo>
                  <a:lnTo>
                    <a:pt x="20447" y="289635"/>
                  </a:lnTo>
                  <a:lnTo>
                    <a:pt x="5313" y="247293"/>
                  </a:lnTo>
                  <a:lnTo>
                    <a:pt x="0" y="201168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519556" y="3103880"/>
            <a:ext cx="958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65099" y="3410711"/>
            <a:ext cx="0" cy="393700"/>
          </a:xfrm>
          <a:custGeom>
            <a:avLst/>
            <a:gdLst/>
            <a:ahLst/>
            <a:cxnLst/>
            <a:rect l="l" t="t" r="r" b="b"/>
            <a:pathLst>
              <a:path w="0" h="393700">
                <a:moveTo>
                  <a:pt x="0" y="0"/>
                </a:moveTo>
                <a:lnTo>
                  <a:pt x="0" y="393192"/>
                </a:lnTo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865124" y="2818163"/>
            <a:ext cx="3480435" cy="74041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dirty="0" sz="1200" b="1">
                <a:latin typeface="Times New Roman"/>
                <a:cs typeface="Times New Roman"/>
              </a:rPr>
              <a:t>Sampling</a:t>
            </a:r>
            <a:r>
              <a:rPr dirty="0" sz="1200" spc="-7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Technique</a:t>
            </a:r>
            <a:endParaRPr sz="1200">
              <a:latin typeface="Times New Roman"/>
              <a:cs typeface="Times New Roman"/>
            </a:endParaRPr>
          </a:p>
          <a:p>
            <a:pPr marL="103505" marR="5080">
              <a:lnSpc>
                <a:spcPts val="1280"/>
              </a:lnSpc>
              <a:spcBef>
                <a:spcPts val="83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[e.g.,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Stratified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Random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Purposive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Snowball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Systematic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Random.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Justify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choice.]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9409" y="3980434"/>
            <a:ext cx="415290" cy="415290"/>
            <a:chOff x="359409" y="3980434"/>
            <a:chExt cx="415290" cy="415290"/>
          </a:xfrm>
        </p:grpSpPr>
        <p:sp>
          <p:nvSpPr>
            <p:cNvPr id="25" name="object 25"/>
            <p:cNvSpPr/>
            <p:nvPr/>
          </p:nvSpPr>
          <p:spPr>
            <a:xfrm>
              <a:off x="365759" y="3986784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201168" y="0"/>
                  </a:moveTo>
                  <a:lnTo>
                    <a:pt x="155042" y="5313"/>
                  </a:lnTo>
                  <a:lnTo>
                    <a:pt x="112700" y="20447"/>
                  </a:lnTo>
                  <a:lnTo>
                    <a:pt x="75348" y="44195"/>
                  </a:lnTo>
                  <a:lnTo>
                    <a:pt x="44195" y="75348"/>
                  </a:lnTo>
                  <a:lnTo>
                    <a:pt x="20447" y="112700"/>
                  </a:lnTo>
                  <a:lnTo>
                    <a:pt x="5313" y="155042"/>
                  </a:lnTo>
                  <a:lnTo>
                    <a:pt x="0" y="201167"/>
                  </a:lnTo>
                  <a:lnTo>
                    <a:pt x="5313" y="247293"/>
                  </a:lnTo>
                  <a:lnTo>
                    <a:pt x="20447" y="289635"/>
                  </a:lnTo>
                  <a:lnTo>
                    <a:pt x="44195" y="326987"/>
                  </a:lnTo>
                  <a:lnTo>
                    <a:pt x="75348" y="358140"/>
                  </a:lnTo>
                  <a:lnTo>
                    <a:pt x="112700" y="381888"/>
                  </a:lnTo>
                  <a:lnTo>
                    <a:pt x="155042" y="397022"/>
                  </a:lnTo>
                  <a:lnTo>
                    <a:pt x="201168" y="402335"/>
                  </a:lnTo>
                  <a:lnTo>
                    <a:pt x="247293" y="397022"/>
                  </a:lnTo>
                  <a:lnTo>
                    <a:pt x="289635" y="381888"/>
                  </a:lnTo>
                  <a:lnTo>
                    <a:pt x="326987" y="358140"/>
                  </a:lnTo>
                  <a:lnTo>
                    <a:pt x="358140" y="326987"/>
                  </a:lnTo>
                  <a:lnTo>
                    <a:pt x="381888" y="289635"/>
                  </a:lnTo>
                  <a:lnTo>
                    <a:pt x="397022" y="247293"/>
                  </a:lnTo>
                  <a:lnTo>
                    <a:pt x="402336" y="201167"/>
                  </a:lnTo>
                  <a:lnTo>
                    <a:pt x="397022" y="155042"/>
                  </a:lnTo>
                  <a:lnTo>
                    <a:pt x="381888" y="112700"/>
                  </a:lnTo>
                  <a:lnTo>
                    <a:pt x="358140" y="75348"/>
                  </a:lnTo>
                  <a:lnTo>
                    <a:pt x="326987" y="44195"/>
                  </a:lnTo>
                  <a:lnTo>
                    <a:pt x="289635" y="20447"/>
                  </a:lnTo>
                  <a:lnTo>
                    <a:pt x="247293" y="5313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65759" y="3986784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0" y="201167"/>
                  </a:moveTo>
                  <a:lnTo>
                    <a:pt x="5313" y="155042"/>
                  </a:lnTo>
                  <a:lnTo>
                    <a:pt x="20447" y="112700"/>
                  </a:lnTo>
                  <a:lnTo>
                    <a:pt x="44195" y="75348"/>
                  </a:lnTo>
                  <a:lnTo>
                    <a:pt x="75348" y="44195"/>
                  </a:lnTo>
                  <a:lnTo>
                    <a:pt x="112700" y="20447"/>
                  </a:lnTo>
                  <a:lnTo>
                    <a:pt x="155042" y="5313"/>
                  </a:lnTo>
                  <a:lnTo>
                    <a:pt x="201168" y="0"/>
                  </a:lnTo>
                  <a:lnTo>
                    <a:pt x="247293" y="5313"/>
                  </a:lnTo>
                  <a:lnTo>
                    <a:pt x="289635" y="20447"/>
                  </a:lnTo>
                  <a:lnTo>
                    <a:pt x="326987" y="44195"/>
                  </a:lnTo>
                  <a:lnTo>
                    <a:pt x="358140" y="75348"/>
                  </a:lnTo>
                  <a:lnTo>
                    <a:pt x="381888" y="112700"/>
                  </a:lnTo>
                  <a:lnTo>
                    <a:pt x="397022" y="155042"/>
                  </a:lnTo>
                  <a:lnTo>
                    <a:pt x="402336" y="201167"/>
                  </a:lnTo>
                  <a:lnTo>
                    <a:pt x="397022" y="247293"/>
                  </a:lnTo>
                  <a:lnTo>
                    <a:pt x="381888" y="289635"/>
                  </a:lnTo>
                  <a:lnTo>
                    <a:pt x="358140" y="326987"/>
                  </a:lnTo>
                  <a:lnTo>
                    <a:pt x="326987" y="358140"/>
                  </a:lnTo>
                  <a:lnTo>
                    <a:pt x="289635" y="381888"/>
                  </a:lnTo>
                  <a:lnTo>
                    <a:pt x="247293" y="397022"/>
                  </a:lnTo>
                  <a:lnTo>
                    <a:pt x="201168" y="402335"/>
                  </a:lnTo>
                  <a:lnTo>
                    <a:pt x="155042" y="397022"/>
                  </a:lnTo>
                  <a:lnTo>
                    <a:pt x="112700" y="381888"/>
                  </a:lnTo>
                  <a:lnTo>
                    <a:pt x="75348" y="358140"/>
                  </a:lnTo>
                  <a:lnTo>
                    <a:pt x="44195" y="326987"/>
                  </a:lnTo>
                  <a:lnTo>
                    <a:pt x="20447" y="289635"/>
                  </a:lnTo>
                  <a:lnTo>
                    <a:pt x="5313" y="247293"/>
                  </a:lnTo>
                  <a:lnTo>
                    <a:pt x="0" y="201167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519556" y="4082288"/>
            <a:ext cx="958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65124" y="3796571"/>
            <a:ext cx="3467735" cy="90805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dirty="0" sz="1200" b="1">
                <a:latin typeface="Times New Roman"/>
                <a:cs typeface="Times New Roman"/>
              </a:rPr>
              <a:t>Sample</a:t>
            </a:r>
            <a:r>
              <a:rPr dirty="0" sz="1200" spc="-30" b="1">
                <a:latin typeface="Times New Roman"/>
                <a:cs typeface="Times New Roman"/>
              </a:rPr>
              <a:t> </a:t>
            </a:r>
            <a:r>
              <a:rPr dirty="0" sz="1200" spc="-20" b="1">
                <a:latin typeface="Times New Roman"/>
                <a:cs typeface="Times New Roman"/>
              </a:rPr>
              <a:t>Size</a:t>
            </a:r>
            <a:endParaRPr sz="1200">
              <a:latin typeface="Times New Roman"/>
              <a:cs typeface="Times New Roman"/>
            </a:endParaRPr>
          </a:p>
          <a:p>
            <a:pPr marL="103505" marR="5080">
              <a:lnSpc>
                <a:spcPct val="98600"/>
              </a:lnSpc>
              <a:spcBef>
                <a:spcPts val="780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[n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= XX.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Calculated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using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Cochran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(1977)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formula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Hair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et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al.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(2014)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10:1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rule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for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SEM /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theoretical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saturation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for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qualitative]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9" name="object 29" descr="þÿ"/>
          <p:cNvGrpSpPr/>
          <p:nvPr/>
        </p:nvGrpSpPr>
        <p:grpSpPr>
          <a:xfrm>
            <a:off x="4655820" y="751332"/>
            <a:ext cx="4304030" cy="4121150"/>
            <a:chOff x="4655820" y="751332"/>
            <a:chExt cx="4304030" cy="4121150"/>
          </a:xfrm>
        </p:grpSpPr>
        <p:pic>
          <p:nvPicPr>
            <p:cNvPr id="30" name="object 3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55820" y="751332"/>
              <a:ext cx="4303775" cy="412089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09160" y="804670"/>
              <a:ext cx="4160520" cy="3977640"/>
            </a:xfrm>
            <a:custGeom>
              <a:avLst/>
              <a:gdLst/>
              <a:ahLst/>
              <a:cxnLst/>
              <a:rect l="l" t="t" r="r" b="b"/>
              <a:pathLst>
                <a:path w="4160520" h="3977640">
                  <a:moveTo>
                    <a:pt x="4087367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904488"/>
                  </a:lnTo>
                  <a:lnTo>
                    <a:pt x="5748" y="3932961"/>
                  </a:lnTo>
                  <a:lnTo>
                    <a:pt x="21426" y="3956213"/>
                  </a:lnTo>
                  <a:lnTo>
                    <a:pt x="44678" y="3971891"/>
                  </a:lnTo>
                  <a:lnTo>
                    <a:pt x="73152" y="3977640"/>
                  </a:lnTo>
                  <a:lnTo>
                    <a:pt x="4087367" y="3977640"/>
                  </a:lnTo>
                  <a:lnTo>
                    <a:pt x="4115841" y="3971891"/>
                  </a:lnTo>
                  <a:lnTo>
                    <a:pt x="4139093" y="3956213"/>
                  </a:lnTo>
                  <a:lnTo>
                    <a:pt x="4154771" y="3932961"/>
                  </a:lnTo>
                  <a:lnTo>
                    <a:pt x="4160520" y="3904488"/>
                  </a:lnTo>
                  <a:lnTo>
                    <a:pt x="4160520" y="73151"/>
                  </a:lnTo>
                  <a:lnTo>
                    <a:pt x="4154771" y="44678"/>
                  </a:lnTo>
                  <a:lnTo>
                    <a:pt x="4139093" y="21426"/>
                  </a:lnTo>
                  <a:lnTo>
                    <a:pt x="4115841" y="5748"/>
                  </a:lnTo>
                  <a:lnTo>
                    <a:pt x="40873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709160" y="804670"/>
              <a:ext cx="4160520" cy="3977640"/>
            </a:xfrm>
            <a:custGeom>
              <a:avLst/>
              <a:gdLst/>
              <a:ahLst/>
              <a:cxnLst/>
              <a:rect l="l" t="t" r="r" b="b"/>
              <a:pathLst>
                <a:path w="4160520" h="397764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87367" y="0"/>
                  </a:lnTo>
                  <a:lnTo>
                    <a:pt x="4115841" y="5748"/>
                  </a:lnTo>
                  <a:lnTo>
                    <a:pt x="4139093" y="21426"/>
                  </a:lnTo>
                  <a:lnTo>
                    <a:pt x="4154771" y="44678"/>
                  </a:lnTo>
                  <a:lnTo>
                    <a:pt x="4160520" y="73151"/>
                  </a:lnTo>
                  <a:lnTo>
                    <a:pt x="4160520" y="3904488"/>
                  </a:lnTo>
                  <a:lnTo>
                    <a:pt x="4154771" y="3932961"/>
                  </a:lnTo>
                  <a:lnTo>
                    <a:pt x="4139093" y="3956213"/>
                  </a:lnTo>
                  <a:lnTo>
                    <a:pt x="4115841" y="3971891"/>
                  </a:lnTo>
                  <a:lnTo>
                    <a:pt x="4087367" y="3977640"/>
                  </a:lnTo>
                  <a:lnTo>
                    <a:pt x="73152" y="3977640"/>
                  </a:lnTo>
                  <a:lnTo>
                    <a:pt x="44678" y="3971891"/>
                  </a:lnTo>
                  <a:lnTo>
                    <a:pt x="21426" y="3956213"/>
                  </a:lnTo>
                  <a:lnTo>
                    <a:pt x="5748" y="3932961"/>
                  </a:lnTo>
                  <a:lnTo>
                    <a:pt x="0" y="3904488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709160" y="804673"/>
              <a:ext cx="2286000" cy="256540"/>
            </a:xfrm>
            <a:custGeom>
              <a:avLst/>
              <a:gdLst/>
              <a:ahLst/>
              <a:cxnLst/>
              <a:rect l="l" t="t" r="r" b="b"/>
              <a:pathLst>
                <a:path w="2286000" h="256540">
                  <a:moveTo>
                    <a:pt x="223113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2231136" y="256031"/>
                  </a:lnTo>
                  <a:lnTo>
                    <a:pt x="2252492" y="251720"/>
                  </a:lnTo>
                  <a:lnTo>
                    <a:pt x="2269931" y="239963"/>
                  </a:lnTo>
                  <a:lnTo>
                    <a:pt x="2281688" y="222524"/>
                  </a:lnTo>
                  <a:lnTo>
                    <a:pt x="2286000" y="201167"/>
                  </a:lnTo>
                  <a:lnTo>
                    <a:pt x="2286000" y="54863"/>
                  </a:lnTo>
                  <a:lnTo>
                    <a:pt x="2281688" y="33507"/>
                  </a:lnTo>
                  <a:lnTo>
                    <a:pt x="2269931" y="16068"/>
                  </a:lnTo>
                  <a:lnTo>
                    <a:pt x="2252492" y="4311"/>
                  </a:lnTo>
                  <a:lnTo>
                    <a:pt x="22311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709160" y="804673"/>
              <a:ext cx="2286000" cy="256540"/>
            </a:xfrm>
            <a:custGeom>
              <a:avLst/>
              <a:gdLst/>
              <a:ahLst/>
              <a:cxnLst/>
              <a:rect l="l" t="t" r="r" b="b"/>
              <a:pathLst>
                <a:path w="228600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2231136" y="0"/>
                  </a:lnTo>
                  <a:lnTo>
                    <a:pt x="2252492" y="4311"/>
                  </a:lnTo>
                  <a:lnTo>
                    <a:pt x="2269931" y="16068"/>
                  </a:lnTo>
                  <a:lnTo>
                    <a:pt x="2281688" y="33507"/>
                  </a:lnTo>
                  <a:lnTo>
                    <a:pt x="2286000" y="54863"/>
                  </a:lnTo>
                  <a:lnTo>
                    <a:pt x="2286000" y="201167"/>
                  </a:lnTo>
                  <a:lnTo>
                    <a:pt x="2281688" y="222524"/>
                  </a:lnTo>
                  <a:lnTo>
                    <a:pt x="2269931" y="239963"/>
                  </a:lnTo>
                  <a:lnTo>
                    <a:pt x="2252492" y="251720"/>
                  </a:lnTo>
                  <a:lnTo>
                    <a:pt x="223113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4717665" y="845311"/>
            <a:ext cx="22694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SAMPLE</a:t>
            </a:r>
            <a:r>
              <a:rPr dirty="0" sz="9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DISTRIBUTION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773168" y="1591055"/>
            <a:ext cx="4023360" cy="457200"/>
          </a:xfrm>
          <a:custGeom>
            <a:avLst/>
            <a:gdLst/>
            <a:ahLst/>
            <a:cxnLst/>
            <a:rect l="l" t="t" r="r" b="b"/>
            <a:pathLst>
              <a:path w="4023359" h="457200">
                <a:moveTo>
                  <a:pt x="4023360" y="0"/>
                </a:moveTo>
                <a:lnTo>
                  <a:pt x="3017520" y="0"/>
                </a:lnTo>
                <a:lnTo>
                  <a:pt x="2011680" y="0"/>
                </a:lnTo>
                <a:lnTo>
                  <a:pt x="0" y="0"/>
                </a:lnTo>
                <a:lnTo>
                  <a:pt x="0" y="457200"/>
                </a:lnTo>
                <a:lnTo>
                  <a:pt x="2011680" y="457200"/>
                </a:lnTo>
                <a:lnTo>
                  <a:pt x="3017520" y="457200"/>
                </a:lnTo>
                <a:lnTo>
                  <a:pt x="4023360" y="457200"/>
                </a:lnTo>
                <a:lnTo>
                  <a:pt x="40233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3168" y="2505455"/>
            <a:ext cx="4023360" cy="457200"/>
          </a:xfrm>
          <a:custGeom>
            <a:avLst/>
            <a:gdLst/>
            <a:ahLst/>
            <a:cxnLst/>
            <a:rect l="l" t="t" r="r" b="b"/>
            <a:pathLst>
              <a:path w="4023359" h="457200">
                <a:moveTo>
                  <a:pt x="4023360" y="0"/>
                </a:moveTo>
                <a:lnTo>
                  <a:pt x="3017520" y="0"/>
                </a:lnTo>
                <a:lnTo>
                  <a:pt x="2011680" y="0"/>
                </a:lnTo>
                <a:lnTo>
                  <a:pt x="0" y="0"/>
                </a:lnTo>
                <a:lnTo>
                  <a:pt x="0" y="457200"/>
                </a:lnTo>
                <a:lnTo>
                  <a:pt x="2011680" y="457200"/>
                </a:lnTo>
                <a:lnTo>
                  <a:pt x="3017520" y="457200"/>
                </a:lnTo>
                <a:lnTo>
                  <a:pt x="4023360" y="457200"/>
                </a:lnTo>
                <a:lnTo>
                  <a:pt x="40233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4766817" y="1127505"/>
          <a:ext cx="411226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1680"/>
                <a:gridCol w="1005840"/>
                <a:gridCol w="1005839"/>
              </a:tblGrid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Stratum</a:t>
                      </a:r>
                      <a:r>
                        <a:rPr dirty="0" sz="10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Group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1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Population</a:t>
                      </a:r>
                      <a:r>
                        <a:rPr dirty="0" sz="1000" spc="-6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(N)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Sample</a:t>
                      </a:r>
                      <a:r>
                        <a:rPr dirty="0" sz="1000" spc="-3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(n)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[Group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1]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[N1]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[n1]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[Group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2]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[N2]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[n2]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[Group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3]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[N3]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[n3]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 spc="-10" b="1">
                          <a:latin typeface="Times New Roman"/>
                          <a:cs typeface="Times New Roman"/>
                        </a:rPr>
                        <a:t>TOTAL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600"/>
                        </a:lnSpc>
                      </a:pPr>
                      <a:r>
                        <a:rPr dirty="0" sz="95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Note.</a:t>
                      </a:r>
                      <a:r>
                        <a:rPr dirty="0" sz="950" spc="-1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Sample</a:t>
                      </a:r>
                      <a:r>
                        <a:rPr dirty="0" sz="950" spc="-3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size</a:t>
                      </a:r>
                      <a:r>
                        <a:rPr dirty="0" sz="950" spc="-2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justification: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 spc="-25" b="1">
                          <a:latin typeface="Times New Roman"/>
                          <a:cs typeface="Times New Roman"/>
                        </a:rPr>
                        <a:t>[N]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 spc="-25" b="1">
                          <a:latin typeface="Times New Roman"/>
                          <a:cs typeface="Times New Roman"/>
                        </a:rPr>
                        <a:t>[n]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0" name="object 4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41" name="object 4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4851908" y="3465045"/>
            <a:ext cx="3689350" cy="31369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>
              <a:lnSpc>
                <a:spcPts val="1130"/>
              </a:lnSpc>
              <a:spcBef>
                <a:spcPts val="140"/>
              </a:spcBef>
            </a:pP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[Cochran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(1977):</a:t>
            </a:r>
            <a:r>
              <a:rPr dirty="0" sz="95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n</a:t>
            </a:r>
            <a:r>
              <a:rPr dirty="0" sz="95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=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Z²pq/e²</a:t>
            </a:r>
            <a:r>
              <a:rPr dirty="0" sz="950" spc="4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OR</a:t>
            </a:r>
            <a:r>
              <a:rPr dirty="0" sz="950" spc="4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Hair</a:t>
            </a:r>
            <a:r>
              <a:rPr dirty="0" sz="95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et</a:t>
            </a:r>
            <a:r>
              <a:rPr dirty="0" sz="95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al.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(2014):</a:t>
            </a:r>
            <a:r>
              <a:rPr dirty="0" sz="95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10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observations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per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indicator</a:t>
            </a:r>
            <a:r>
              <a:rPr dirty="0" sz="950" spc="4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OR</a:t>
            </a:r>
            <a:r>
              <a:rPr dirty="0" sz="950" spc="45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Qualitative: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theoretical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saturation</a:t>
            </a:r>
            <a:r>
              <a:rPr dirty="0" sz="95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at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n</a:t>
            </a:r>
            <a:r>
              <a:rPr dirty="0" sz="95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=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XX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spc="-10" i="1">
                <a:solidFill>
                  <a:srgbClr val="545454"/>
                </a:solidFill>
                <a:latin typeface="Times New Roman"/>
                <a:cs typeface="Times New Roman"/>
              </a:rPr>
              <a:t>interviews]</a:t>
            </a:r>
            <a:endParaRPr sz="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Statistical</a:t>
            </a:r>
            <a:r>
              <a:rPr dirty="0" spc="-150"/>
              <a:t> </a:t>
            </a:r>
            <a:r>
              <a:rPr dirty="0" spc="-25"/>
              <a:t>Tools</a:t>
            </a:r>
            <a:r>
              <a:rPr dirty="0" spc="-70"/>
              <a:t> </a:t>
            </a:r>
            <a:r>
              <a:rPr dirty="0"/>
              <a:t>&amp;</a:t>
            </a:r>
            <a:r>
              <a:rPr dirty="0" spc="-150"/>
              <a:t> </a:t>
            </a:r>
            <a:r>
              <a:rPr dirty="0"/>
              <a:t>Analysis</a:t>
            </a:r>
            <a:r>
              <a:rPr dirty="0" spc="-55"/>
              <a:t> </a:t>
            </a:r>
            <a:r>
              <a:rPr dirty="0" spc="-20"/>
              <a:t>Plan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34442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How</a:t>
            </a:r>
            <a:r>
              <a:rPr dirty="0" sz="11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each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tool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will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be</a:t>
            </a:r>
            <a:r>
              <a:rPr dirty="0" sz="11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used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to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answer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objectives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59408" y="931755"/>
          <a:ext cx="8501380" cy="3949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7440"/>
                <a:gridCol w="1463039"/>
                <a:gridCol w="3200400"/>
                <a:gridCol w="1371600"/>
              </a:tblGrid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Statistical</a:t>
                      </a:r>
                      <a:r>
                        <a:rPr dirty="0" sz="1100" spc="-5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Tool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Objective</a:t>
                      </a:r>
                      <a:r>
                        <a:rPr dirty="0" sz="1100" spc="-4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Addressed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Purpose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Software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Descriptive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Statistics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O1,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Profile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respondents;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central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tendency,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dispersion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SPSS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Reliability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Analysis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(Cronbach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α)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All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Internal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consistency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scale;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≥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0.70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(Nunnally,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1978)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SPSS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Exploratory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Factor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Analysis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(EFA)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Identify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factor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structure;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determine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construct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validity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SPSS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Confirmatory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 Factor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Analysis</a:t>
                      </a:r>
                      <a:r>
                        <a:rPr dirty="0" sz="10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(CFA)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Confirm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measurement</a:t>
                      </a:r>
                      <a:r>
                        <a:rPr dirty="0" sz="10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model;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assess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construct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reliability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AMOS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Structural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Equation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Modelling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(SEM)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O2,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7813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Test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path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relationships;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assess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model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fit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(CFI,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RMSEA,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NFI)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AMOS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Mediation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Moderation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Analysis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Test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indirect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effects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using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bootstrapping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(Hayes,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2018)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SPSS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PROCESS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ANOVA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Independent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t-test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O5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Test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mean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differences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across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demographic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groups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SPSS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26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Content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Analysis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Qualitative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5022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Thematic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coding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interview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open-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ended data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(if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applicable)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NVivo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14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Expected</a:t>
            </a:r>
            <a:r>
              <a:rPr dirty="0" spc="-40"/>
              <a:t> </a:t>
            </a:r>
            <a:r>
              <a:rPr dirty="0"/>
              <a:t>Significance</a:t>
            </a:r>
            <a:r>
              <a:rPr dirty="0" spc="-65"/>
              <a:t> </a:t>
            </a:r>
            <a:r>
              <a:rPr dirty="0"/>
              <a:t>&amp;</a:t>
            </a:r>
            <a:r>
              <a:rPr dirty="0" spc="-30"/>
              <a:t> </a:t>
            </a:r>
            <a:r>
              <a:rPr dirty="0" spc="-10"/>
              <a:t>Contribution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4097654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Theoretical,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practical,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policy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contributions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proposed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" name="object 6" descr="þÿ"/>
          <p:cNvGrpSpPr/>
          <p:nvPr/>
        </p:nvGrpSpPr>
        <p:grpSpPr>
          <a:xfrm>
            <a:off x="312420" y="899172"/>
            <a:ext cx="4258310" cy="1864360"/>
            <a:chOff x="312420" y="899172"/>
            <a:chExt cx="4258310" cy="1864360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899172"/>
              <a:ext cx="4258055" cy="18638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5760" y="953679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80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645932"/>
                  </a:lnTo>
                  <a:lnTo>
                    <a:pt x="5748" y="1674403"/>
                  </a:lnTo>
                  <a:lnTo>
                    <a:pt x="21426" y="1697651"/>
                  </a:lnTo>
                  <a:lnTo>
                    <a:pt x="44678" y="1713325"/>
                  </a:lnTo>
                  <a:lnTo>
                    <a:pt x="73152" y="1719071"/>
                  </a:lnTo>
                  <a:lnTo>
                    <a:pt x="4041648" y="1719071"/>
                  </a:lnTo>
                  <a:lnTo>
                    <a:pt x="4070121" y="1713325"/>
                  </a:lnTo>
                  <a:lnTo>
                    <a:pt x="4093373" y="1697651"/>
                  </a:lnTo>
                  <a:lnTo>
                    <a:pt x="4109051" y="1674403"/>
                  </a:lnTo>
                  <a:lnTo>
                    <a:pt x="4114800" y="164593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953679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8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645932"/>
                  </a:lnTo>
                  <a:lnTo>
                    <a:pt x="4109051" y="1674403"/>
                  </a:lnTo>
                  <a:lnTo>
                    <a:pt x="4093373" y="1697651"/>
                  </a:lnTo>
                  <a:lnTo>
                    <a:pt x="4070121" y="1713325"/>
                  </a:lnTo>
                  <a:lnTo>
                    <a:pt x="4041648" y="1719071"/>
                  </a:lnTo>
                  <a:lnTo>
                    <a:pt x="73152" y="1719071"/>
                  </a:lnTo>
                  <a:lnTo>
                    <a:pt x="44678" y="1713325"/>
                  </a:lnTo>
                  <a:lnTo>
                    <a:pt x="21426" y="1697651"/>
                  </a:lnTo>
                  <a:lnTo>
                    <a:pt x="5748" y="1674403"/>
                  </a:lnTo>
                  <a:lnTo>
                    <a:pt x="0" y="164593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5760" y="953686"/>
              <a:ext cx="2377440" cy="256540"/>
            </a:xfrm>
            <a:custGeom>
              <a:avLst/>
              <a:gdLst/>
              <a:ahLst/>
              <a:cxnLst/>
              <a:rect l="l" t="t" r="r" b="b"/>
              <a:pathLst>
                <a:path w="2377440" h="256540">
                  <a:moveTo>
                    <a:pt x="23225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2322576" y="256031"/>
                  </a:lnTo>
                  <a:lnTo>
                    <a:pt x="2343932" y="251720"/>
                  </a:lnTo>
                  <a:lnTo>
                    <a:pt x="2361371" y="239963"/>
                  </a:lnTo>
                  <a:lnTo>
                    <a:pt x="2373128" y="222524"/>
                  </a:lnTo>
                  <a:lnTo>
                    <a:pt x="2377440" y="201167"/>
                  </a:lnTo>
                  <a:lnTo>
                    <a:pt x="2377440" y="54863"/>
                  </a:lnTo>
                  <a:lnTo>
                    <a:pt x="2373128" y="33507"/>
                  </a:lnTo>
                  <a:lnTo>
                    <a:pt x="2361371" y="16068"/>
                  </a:lnTo>
                  <a:lnTo>
                    <a:pt x="2343932" y="4311"/>
                  </a:lnTo>
                  <a:lnTo>
                    <a:pt x="232257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5760" y="953686"/>
              <a:ext cx="2377440" cy="256540"/>
            </a:xfrm>
            <a:custGeom>
              <a:avLst/>
              <a:gdLst/>
              <a:ahLst/>
              <a:cxnLst/>
              <a:rect l="l" t="t" r="r" b="b"/>
              <a:pathLst>
                <a:path w="237744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2322576" y="0"/>
                  </a:lnTo>
                  <a:lnTo>
                    <a:pt x="2343932" y="4311"/>
                  </a:lnTo>
                  <a:lnTo>
                    <a:pt x="2361371" y="16068"/>
                  </a:lnTo>
                  <a:lnTo>
                    <a:pt x="2373128" y="33507"/>
                  </a:lnTo>
                  <a:lnTo>
                    <a:pt x="2377440" y="54863"/>
                  </a:lnTo>
                  <a:lnTo>
                    <a:pt x="2377440" y="201167"/>
                  </a:lnTo>
                  <a:lnTo>
                    <a:pt x="2373128" y="222524"/>
                  </a:lnTo>
                  <a:lnTo>
                    <a:pt x="2361371" y="239963"/>
                  </a:lnTo>
                  <a:lnTo>
                    <a:pt x="2343932" y="251720"/>
                  </a:lnTo>
                  <a:lnTo>
                    <a:pt x="232257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74265" y="1001097"/>
            <a:ext cx="236093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575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THEORETICAL</a:t>
            </a:r>
            <a:r>
              <a:rPr dirty="0" sz="9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CONTRIBUTION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4227" y="1293027"/>
            <a:ext cx="3624579" cy="692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latin typeface="Times New Roman"/>
                <a:cs typeface="Times New Roman"/>
              </a:rPr>
              <a:t>[Identify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 specific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theoretical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gap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this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study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will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address.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spc="-20" i="1">
                <a:latin typeface="Times New Roman"/>
                <a:cs typeface="Times New Roman"/>
              </a:rPr>
              <a:t>Will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you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extend,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apply,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validate,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or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challenge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an</a:t>
            </a:r>
            <a:r>
              <a:rPr dirty="0" sz="1100" spc="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existing</a:t>
            </a:r>
            <a:r>
              <a:rPr dirty="0" sz="1100" spc="-4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theory?</a:t>
            </a:r>
            <a:endParaRPr sz="1100">
              <a:latin typeface="Times New Roman"/>
              <a:cs typeface="Times New Roman"/>
            </a:endParaRPr>
          </a:p>
          <a:p>
            <a:pPr marL="12700" marR="68580">
              <a:lnSpc>
                <a:spcPts val="1280"/>
              </a:lnSpc>
              <a:spcBef>
                <a:spcPts val="75"/>
              </a:spcBef>
            </a:pPr>
            <a:r>
              <a:rPr dirty="0" sz="1100" i="1">
                <a:latin typeface="Times New Roman"/>
                <a:cs typeface="Times New Roman"/>
              </a:rPr>
              <a:t>Which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academic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disciplines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will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benefit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from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findings?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spc="-20" i="1">
                <a:latin typeface="Times New Roman"/>
                <a:cs typeface="Times New Roman"/>
              </a:rPr>
              <a:t>Cite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theory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in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APA</a:t>
            </a:r>
            <a:r>
              <a:rPr dirty="0" sz="1100" spc="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7th</a:t>
            </a:r>
            <a:r>
              <a:rPr dirty="0" sz="1100" spc="-10" i="1">
                <a:latin typeface="Times New Roman"/>
                <a:cs typeface="Times New Roman"/>
              </a:rPr>
              <a:t> format.]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4610100" y="899172"/>
            <a:ext cx="4258310" cy="1864360"/>
            <a:chOff x="4610100" y="899172"/>
            <a:chExt cx="4258310" cy="1864360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0100" y="899172"/>
              <a:ext cx="4258055" cy="18638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63439" y="953679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80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645932"/>
                  </a:lnTo>
                  <a:lnTo>
                    <a:pt x="5748" y="1674403"/>
                  </a:lnTo>
                  <a:lnTo>
                    <a:pt x="21426" y="1697651"/>
                  </a:lnTo>
                  <a:lnTo>
                    <a:pt x="44678" y="1713325"/>
                  </a:lnTo>
                  <a:lnTo>
                    <a:pt x="73152" y="1719071"/>
                  </a:lnTo>
                  <a:lnTo>
                    <a:pt x="4041648" y="1719071"/>
                  </a:lnTo>
                  <a:lnTo>
                    <a:pt x="4070121" y="1713325"/>
                  </a:lnTo>
                  <a:lnTo>
                    <a:pt x="4093373" y="1697651"/>
                  </a:lnTo>
                  <a:lnTo>
                    <a:pt x="4109051" y="1674403"/>
                  </a:lnTo>
                  <a:lnTo>
                    <a:pt x="4114800" y="164593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663439" y="953679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8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645932"/>
                  </a:lnTo>
                  <a:lnTo>
                    <a:pt x="4109051" y="1674403"/>
                  </a:lnTo>
                  <a:lnTo>
                    <a:pt x="4093373" y="1697651"/>
                  </a:lnTo>
                  <a:lnTo>
                    <a:pt x="4070121" y="1713325"/>
                  </a:lnTo>
                  <a:lnTo>
                    <a:pt x="4041648" y="1719071"/>
                  </a:lnTo>
                  <a:lnTo>
                    <a:pt x="73152" y="1719071"/>
                  </a:lnTo>
                  <a:lnTo>
                    <a:pt x="44678" y="1713325"/>
                  </a:lnTo>
                  <a:lnTo>
                    <a:pt x="21426" y="1697651"/>
                  </a:lnTo>
                  <a:lnTo>
                    <a:pt x="5748" y="1674403"/>
                  </a:lnTo>
                  <a:lnTo>
                    <a:pt x="0" y="164593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663439" y="960455"/>
              <a:ext cx="3291840" cy="256540"/>
            </a:xfrm>
            <a:custGeom>
              <a:avLst/>
              <a:gdLst/>
              <a:ahLst/>
              <a:cxnLst/>
              <a:rect l="l" t="t" r="r" b="b"/>
              <a:pathLst>
                <a:path w="3291840" h="256540">
                  <a:moveTo>
                    <a:pt x="32369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3236976" y="256031"/>
                  </a:lnTo>
                  <a:lnTo>
                    <a:pt x="3258332" y="251720"/>
                  </a:lnTo>
                  <a:lnTo>
                    <a:pt x="3275771" y="239963"/>
                  </a:lnTo>
                  <a:lnTo>
                    <a:pt x="3287528" y="222524"/>
                  </a:lnTo>
                  <a:lnTo>
                    <a:pt x="3291840" y="201167"/>
                  </a:lnTo>
                  <a:lnTo>
                    <a:pt x="3291840" y="54863"/>
                  </a:lnTo>
                  <a:lnTo>
                    <a:pt x="3287528" y="33507"/>
                  </a:lnTo>
                  <a:lnTo>
                    <a:pt x="3275771" y="16068"/>
                  </a:lnTo>
                  <a:lnTo>
                    <a:pt x="3258332" y="4311"/>
                  </a:lnTo>
                  <a:lnTo>
                    <a:pt x="323697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663439" y="960455"/>
              <a:ext cx="3291840" cy="256540"/>
            </a:xfrm>
            <a:custGeom>
              <a:avLst/>
              <a:gdLst/>
              <a:ahLst/>
              <a:cxnLst/>
              <a:rect l="l" t="t" r="r" b="b"/>
              <a:pathLst>
                <a:path w="329184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3236976" y="0"/>
                  </a:lnTo>
                  <a:lnTo>
                    <a:pt x="3258332" y="4311"/>
                  </a:lnTo>
                  <a:lnTo>
                    <a:pt x="3275771" y="16068"/>
                  </a:lnTo>
                  <a:lnTo>
                    <a:pt x="3287528" y="33507"/>
                  </a:lnTo>
                  <a:lnTo>
                    <a:pt x="3291840" y="54863"/>
                  </a:lnTo>
                  <a:lnTo>
                    <a:pt x="3291840" y="201167"/>
                  </a:lnTo>
                  <a:lnTo>
                    <a:pt x="3287528" y="222524"/>
                  </a:lnTo>
                  <a:lnTo>
                    <a:pt x="3275771" y="239963"/>
                  </a:lnTo>
                  <a:lnTo>
                    <a:pt x="3258332" y="251720"/>
                  </a:lnTo>
                  <a:lnTo>
                    <a:pt x="323697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4671945" y="987549"/>
            <a:ext cx="327532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PRACTICAL</a:t>
            </a:r>
            <a:r>
              <a:rPr dirty="0" sz="9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 MANAGERIAL</a:t>
            </a:r>
            <a:r>
              <a:rPr dirty="0" sz="9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CONTRIBUTION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51908" y="1293027"/>
            <a:ext cx="3709035" cy="69215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99100"/>
              </a:lnSpc>
              <a:spcBef>
                <a:spcPts val="114"/>
              </a:spcBef>
            </a:pPr>
            <a:r>
              <a:rPr dirty="0" sz="1100" i="1">
                <a:latin typeface="Times New Roman"/>
                <a:cs typeface="Times New Roman"/>
              </a:rPr>
              <a:t>[What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specific</a:t>
            </a:r>
            <a:r>
              <a:rPr dirty="0" sz="1100" spc="-5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actions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can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managers,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practitioners,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spc="-25" i="1">
                <a:latin typeface="Times New Roman"/>
                <a:cs typeface="Times New Roman"/>
              </a:rPr>
              <a:t>or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organisations</a:t>
            </a:r>
            <a:r>
              <a:rPr dirty="0" sz="1100" spc="-5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take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based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on your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findings?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How</a:t>
            </a:r>
            <a:r>
              <a:rPr dirty="0" sz="1100" spc="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will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this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improve decision-</a:t>
            </a:r>
            <a:r>
              <a:rPr dirty="0" sz="1100" i="1">
                <a:latin typeface="Times New Roman"/>
                <a:cs typeface="Times New Roman"/>
              </a:rPr>
              <a:t>making,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product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design,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marketing,</a:t>
            </a:r>
            <a:r>
              <a:rPr dirty="0" sz="1100" spc="-4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HR,</a:t>
            </a:r>
            <a:r>
              <a:rPr dirty="0" sz="1100" spc="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operations,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spc="-25" i="1">
                <a:latin typeface="Times New Roman"/>
                <a:cs typeface="Times New Roman"/>
              </a:rPr>
              <a:t>or </a:t>
            </a:r>
            <a:r>
              <a:rPr dirty="0" sz="1100" i="1">
                <a:latin typeface="Times New Roman"/>
                <a:cs typeface="Times New Roman"/>
              </a:rPr>
              <a:t>technology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implementation?]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2" name="object 22" descr="þÿ"/>
          <p:cNvGrpSpPr/>
          <p:nvPr/>
        </p:nvGrpSpPr>
        <p:grpSpPr>
          <a:xfrm>
            <a:off x="312420" y="2689859"/>
            <a:ext cx="4258310" cy="1862455"/>
            <a:chOff x="312420" y="2689859"/>
            <a:chExt cx="4258310" cy="1862455"/>
          </a:xfrm>
        </p:grpSpPr>
        <p:pic>
          <p:nvPicPr>
            <p:cNvPr id="23" name="object 23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20" y="2689859"/>
              <a:ext cx="4258055" cy="186232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65760" y="2743194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7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645932"/>
                  </a:lnTo>
                  <a:lnTo>
                    <a:pt x="5748" y="1674403"/>
                  </a:lnTo>
                  <a:lnTo>
                    <a:pt x="21426" y="1697651"/>
                  </a:lnTo>
                  <a:lnTo>
                    <a:pt x="44678" y="1713325"/>
                  </a:lnTo>
                  <a:lnTo>
                    <a:pt x="73152" y="1719071"/>
                  </a:lnTo>
                  <a:lnTo>
                    <a:pt x="4041648" y="1719071"/>
                  </a:lnTo>
                  <a:lnTo>
                    <a:pt x="4070121" y="1713325"/>
                  </a:lnTo>
                  <a:lnTo>
                    <a:pt x="4093373" y="1697651"/>
                  </a:lnTo>
                  <a:lnTo>
                    <a:pt x="4109051" y="1674403"/>
                  </a:lnTo>
                  <a:lnTo>
                    <a:pt x="4114800" y="164593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65760" y="2743194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7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645932"/>
                  </a:lnTo>
                  <a:lnTo>
                    <a:pt x="4109051" y="1674403"/>
                  </a:lnTo>
                  <a:lnTo>
                    <a:pt x="4093373" y="1697651"/>
                  </a:lnTo>
                  <a:lnTo>
                    <a:pt x="4070121" y="1713325"/>
                  </a:lnTo>
                  <a:lnTo>
                    <a:pt x="4041648" y="1719071"/>
                  </a:lnTo>
                  <a:lnTo>
                    <a:pt x="73152" y="1719071"/>
                  </a:lnTo>
                  <a:lnTo>
                    <a:pt x="44678" y="1713325"/>
                  </a:lnTo>
                  <a:lnTo>
                    <a:pt x="21426" y="1697651"/>
                  </a:lnTo>
                  <a:lnTo>
                    <a:pt x="5748" y="1674403"/>
                  </a:lnTo>
                  <a:lnTo>
                    <a:pt x="0" y="164593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65760" y="2743201"/>
              <a:ext cx="2377440" cy="256540"/>
            </a:xfrm>
            <a:custGeom>
              <a:avLst/>
              <a:gdLst/>
              <a:ahLst/>
              <a:cxnLst/>
              <a:rect l="l" t="t" r="r" b="b"/>
              <a:pathLst>
                <a:path w="2377440" h="256539">
                  <a:moveTo>
                    <a:pt x="23225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2322576" y="256031"/>
                  </a:lnTo>
                  <a:lnTo>
                    <a:pt x="2343932" y="251720"/>
                  </a:lnTo>
                  <a:lnTo>
                    <a:pt x="2361371" y="239963"/>
                  </a:lnTo>
                  <a:lnTo>
                    <a:pt x="2373128" y="222524"/>
                  </a:lnTo>
                  <a:lnTo>
                    <a:pt x="2377440" y="201167"/>
                  </a:lnTo>
                  <a:lnTo>
                    <a:pt x="2377440" y="54863"/>
                  </a:lnTo>
                  <a:lnTo>
                    <a:pt x="2373128" y="33507"/>
                  </a:lnTo>
                  <a:lnTo>
                    <a:pt x="2361371" y="16068"/>
                  </a:lnTo>
                  <a:lnTo>
                    <a:pt x="2343932" y="4311"/>
                  </a:lnTo>
                  <a:lnTo>
                    <a:pt x="232257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5760" y="2743201"/>
              <a:ext cx="2377440" cy="256540"/>
            </a:xfrm>
            <a:custGeom>
              <a:avLst/>
              <a:gdLst/>
              <a:ahLst/>
              <a:cxnLst/>
              <a:rect l="l" t="t" r="r" b="b"/>
              <a:pathLst>
                <a:path w="2377440" h="25653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2322576" y="0"/>
                  </a:lnTo>
                  <a:lnTo>
                    <a:pt x="2343932" y="4311"/>
                  </a:lnTo>
                  <a:lnTo>
                    <a:pt x="2361371" y="16068"/>
                  </a:lnTo>
                  <a:lnTo>
                    <a:pt x="2373128" y="33507"/>
                  </a:lnTo>
                  <a:lnTo>
                    <a:pt x="2377440" y="54863"/>
                  </a:lnTo>
                  <a:lnTo>
                    <a:pt x="2377440" y="201167"/>
                  </a:lnTo>
                  <a:lnTo>
                    <a:pt x="2373128" y="222524"/>
                  </a:lnTo>
                  <a:lnTo>
                    <a:pt x="2361371" y="239963"/>
                  </a:lnTo>
                  <a:lnTo>
                    <a:pt x="2343932" y="251720"/>
                  </a:lnTo>
                  <a:lnTo>
                    <a:pt x="232257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374265" y="2783839"/>
            <a:ext cx="236093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9022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POLICY</a:t>
            </a:r>
            <a:r>
              <a:rPr dirty="0" sz="9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CONTRIBUTION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4227" y="3082544"/>
            <a:ext cx="3571875" cy="5245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12700" marR="5080">
              <a:lnSpc>
                <a:spcPct val="98600"/>
              </a:lnSpc>
              <a:spcBef>
                <a:spcPts val="120"/>
              </a:spcBef>
            </a:pPr>
            <a:r>
              <a:rPr dirty="0" sz="1100" i="1">
                <a:latin typeface="Times New Roman"/>
                <a:cs typeface="Times New Roman"/>
              </a:rPr>
              <a:t>[How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can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government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bodies,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regulatory</a:t>
            </a:r>
            <a:r>
              <a:rPr dirty="0" sz="1100" spc="-4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authorities,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or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public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institutions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use</a:t>
            </a:r>
            <a:r>
              <a:rPr dirty="0" sz="1100" spc="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study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findings?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What</a:t>
            </a:r>
            <a:r>
              <a:rPr dirty="0" sz="1100" spc="2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recommendations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spc="-25" i="1">
                <a:latin typeface="Times New Roman"/>
                <a:cs typeface="Times New Roman"/>
              </a:rPr>
              <a:t>may </a:t>
            </a:r>
            <a:r>
              <a:rPr dirty="0" sz="1100" i="1">
                <a:latin typeface="Times New Roman"/>
                <a:cs typeface="Times New Roman"/>
              </a:rPr>
              <a:t>emerge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for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national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or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sectoral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policy?]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0" name="object 30" descr="þÿ"/>
          <p:cNvGrpSpPr/>
          <p:nvPr/>
        </p:nvGrpSpPr>
        <p:grpSpPr>
          <a:xfrm>
            <a:off x="4610100" y="2689859"/>
            <a:ext cx="4258310" cy="1862455"/>
            <a:chOff x="4610100" y="2689859"/>
            <a:chExt cx="4258310" cy="1862455"/>
          </a:xfrm>
        </p:grpSpPr>
        <p:pic>
          <p:nvPicPr>
            <p:cNvPr id="31" name="object 3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0100" y="2689859"/>
              <a:ext cx="4258055" cy="186232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663439" y="2743194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7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645932"/>
                  </a:lnTo>
                  <a:lnTo>
                    <a:pt x="5748" y="1674403"/>
                  </a:lnTo>
                  <a:lnTo>
                    <a:pt x="21426" y="1697651"/>
                  </a:lnTo>
                  <a:lnTo>
                    <a:pt x="44678" y="1713325"/>
                  </a:lnTo>
                  <a:lnTo>
                    <a:pt x="73152" y="1719071"/>
                  </a:lnTo>
                  <a:lnTo>
                    <a:pt x="4041648" y="1719071"/>
                  </a:lnTo>
                  <a:lnTo>
                    <a:pt x="4070121" y="1713325"/>
                  </a:lnTo>
                  <a:lnTo>
                    <a:pt x="4093373" y="1697651"/>
                  </a:lnTo>
                  <a:lnTo>
                    <a:pt x="4109051" y="1674403"/>
                  </a:lnTo>
                  <a:lnTo>
                    <a:pt x="4114800" y="164593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663439" y="2743194"/>
              <a:ext cx="4114800" cy="1719580"/>
            </a:xfrm>
            <a:custGeom>
              <a:avLst/>
              <a:gdLst/>
              <a:ahLst/>
              <a:cxnLst/>
              <a:rect l="l" t="t" r="r" b="b"/>
              <a:pathLst>
                <a:path w="4114800" h="171957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645932"/>
                  </a:lnTo>
                  <a:lnTo>
                    <a:pt x="4109051" y="1674403"/>
                  </a:lnTo>
                  <a:lnTo>
                    <a:pt x="4093373" y="1697651"/>
                  </a:lnTo>
                  <a:lnTo>
                    <a:pt x="4070121" y="1713325"/>
                  </a:lnTo>
                  <a:lnTo>
                    <a:pt x="4041648" y="1719071"/>
                  </a:lnTo>
                  <a:lnTo>
                    <a:pt x="73152" y="1719071"/>
                  </a:lnTo>
                  <a:lnTo>
                    <a:pt x="44678" y="1713325"/>
                  </a:lnTo>
                  <a:lnTo>
                    <a:pt x="21426" y="1697651"/>
                  </a:lnTo>
                  <a:lnTo>
                    <a:pt x="5748" y="1674403"/>
                  </a:lnTo>
                  <a:lnTo>
                    <a:pt x="0" y="164593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663439" y="2743200"/>
              <a:ext cx="3291840" cy="256540"/>
            </a:xfrm>
            <a:custGeom>
              <a:avLst/>
              <a:gdLst/>
              <a:ahLst/>
              <a:cxnLst/>
              <a:rect l="l" t="t" r="r" b="b"/>
              <a:pathLst>
                <a:path w="3291840" h="256539">
                  <a:moveTo>
                    <a:pt x="32369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3236976" y="256031"/>
                  </a:lnTo>
                  <a:lnTo>
                    <a:pt x="3258332" y="251720"/>
                  </a:lnTo>
                  <a:lnTo>
                    <a:pt x="3275771" y="239963"/>
                  </a:lnTo>
                  <a:lnTo>
                    <a:pt x="3287528" y="222524"/>
                  </a:lnTo>
                  <a:lnTo>
                    <a:pt x="3291840" y="201167"/>
                  </a:lnTo>
                  <a:lnTo>
                    <a:pt x="3291840" y="54863"/>
                  </a:lnTo>
                  <a:lnTo>
                    <a:pt x="3287528" y="33507"/>
                  </a:lnTo>
                  <a:lnTo>
                    <a:pt x="3275771" y="16068"/>
                  </a:lnTo>
                  <a:lnTo>
                    <a:pt x="3258332" y="4311"/>
                  </a:lnTo>
                  <a:lnTo>
                    <a:pt x="323697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663439" y="2743200"/>
              <a:ext cx="3291840" cy="256540"/>
            </a:xfrm>
            <a:custGeom>
              <a:avLst/>
              <a:gdLst/>
              <a:ahLst/>
              <a:cxnLst/>
              <a:rect l="l" t="t" r="r" b="b"/>
              <a:pathLst>
                <a:path w="3291840" h="25653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3236976" y="0"/>
                  </a:lnTo>
                  <a:lnTo>
                    <a:pt x="3258332" y="4311"/>
                  </a:lnTo>
                  <a:lnTo>
                    <a:pt x="3275771" y="16068"/>
                  </a:lnTo>
                  <a:lnTo>
                    <a:pt x="3287528" y="33507"/>
                  </a:lnTo>
                  <a:lnTo>
                    <a:pt x="3291840" y="54863"/>
                  </a:lnTo>
                  <a:lnTo>
                    <a:pt x="3291840" y="201167"/>
                  </a:lnTo>
                  <a:lnTo>
                    <a:pt x="3287528" y="222524"/>
                  </a:lnTo>
                  <a:lnTo>
                    <a:pt x="3275771" y="239963"/>
                  </a:lnTo>
                  <a:lnTo>
                    <a:pt x="3258332" y="251720"/>
                  </a:lnTo>
                  <a:lnTo>
                    <a:pt x="323697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4671945" y="2783839"/>
            <a:ext cx="327532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0235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SOCIAL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z="9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SOCIETAL</a:t>
            </a:r>
            <a:r>
              <a:rPr dirty="0" sz="9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CONTRIBUTION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39" name="object 3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851908" y="3082544"/>
            <a:ext cx="3480435" cy="5245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98600"/>
              </a:lnSpc>
              <a:spcBef>
                <a:spcPts val="120"/>
              </a:spcBef>
            </a:pPr>
            <a:r>
              <a:rPr dirty="0" sz="1100" i="1">
                <a:latin typeface="Times New Roman"/>
                <a:cs typeface="Times New Roman"/>
              </a:rPr>
              <a:t>[Who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in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society</a:t>
            </a:r>
            <a:r>
              <a:rPr dirty="0" sz="1100" spc="-3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benefits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from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this</a:t>
            </a:r>
            <a:r>
              <a:rPr dirty="0" sz="1100" spc="-2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research?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Does it</a:t>
            </a:r>
            <a:r>
              <a:rPr dirty="0" sz="1100" spc="-1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address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equity,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well-being,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sustainability,</a:t>
            </a:r>
            <a:r>
              <a:rPr dirty="0" sz="1100" spc="-4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inclusion,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or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community </a:t>
            </a:r>
            <a:r>
              <a:rPr dirty="0" sz="1100" i="1">
                <a:latin typeface="Times New Roman"/>
                <a:cs typeface="Times New Roman"/>
              </a:rPr>
              <a:t>development?</a:t>
            </a:r>
            <a:r>
              <a:rPr dirty="0" sz="1100" spc="-4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How</a:t>
            </a:r>
            <a:r>
              <a:rPr dirty="0" sz="1100" spc="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does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it</a:t>
            </a:r>
            <a:r>
              <a:rPr dirty="0" sz="1100" spc="-20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serve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the</a:t>
            </a:r>
            <a:r>
              <a:rPr dirty="0" sz="1100" spc="-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broader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i="1">
                <a:latin typeface="Times New Roman"/>
                <a:cs typeface="Times New Roman"/>
              </a:rPr>
              <a:t>public</a:t>
            </a:r>
            <a:r>
              <a:rPr dirty="0" sz="1100" spc="-35" i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interest?]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Research</a:t>
            </a:r>
            <a:r>
              <a:rPr dirty="0" spc="-135"/>
              <a:t> </a:t>
            </a:r>
            <a:r>
              <a:rPr dirty="0" spc="-10"/>
              <a:t>Timeline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394398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Tentative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three-year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plan</a:t>
            </a:r>
            <a:r>
              <a:rPr dirty="0" sz="11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from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proposal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to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thesis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submission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59408" y="1094315"/>
          <a:ext cx="8318500" cy="35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3474720"/>
                <a:gridCol w="1280160"/>
                <a:gridCol w="1280160"/>
                <a:gridCol w="1280159"/>
              </a:tblGrid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Phase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Activity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Year</a:t>
                      </a:r>
                      <a:r>
                        <a:rPr dirty="0" sz="10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Q1</a:t>
                      </a:r>
                      <a:r>
                        <a:rPr dirty="0" sz="1000" spc="484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Q2</a:t>
                      </a:r>
                      <a:r>
                        <a:rPr dirty="0" sz="1000" spc="47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Q3</a:t>
                      </a:r>
                      <a:r>
                        <a:rPr dirty="0" sz="1000" spc="49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Year</a:t>
                      </a:r>
                      <a:r>
                        <a:rPr dirty="0" sz="10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Q1</a:t>
                      </a:r>
                      <a:r>
                        <a:rPr dirty="0" sz="1000" spc="484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Q2</a:t>
                      </a:r>
                      <a:r>
                        <a:rPr dirty="0" sz="1000" spc="47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Q3</a:t>
                      </a:r>
                      <a:r>
                        <a:rPr dirty="0" sz="1000" spc="49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Year</a:t>
                      </a:r>
                      <a:r>
                        <a:rPr dirty="0" sz="10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Q1</a:t>
                      </a:r>
                      <a:r>
                        <a:rPr dirty="0" sz="1000" spc="484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Q2</a:t>
                      </a:r>
                      <a:r>
                        <a:rPr dirty="0" sz="1000" spc="47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Q3</a:t>
                      </a:r>
                      <a:r>
                        <a:rPr dirty="0" sz="1000" spc="49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Q4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1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Literature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Review</a:t>
                      </a:r>
                      <a:r>
                        <a:rPr dirty="0" sz="10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Conceptual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Framework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Development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0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Research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Design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Instrument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Development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0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Pilot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Study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Instrument</a:t>
                      </a:r>
                      <a:r>
                        <a:rPr dirty="0" sz="10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Validation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(CFA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Cronbach 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α)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5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Primary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Collection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(Main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Survey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Interviews)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0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Analysis</a:t>
                      </a:r>
                      <a:r>
                        <a:rPr dirty="0" sz="10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(SEM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AMOS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NVivo)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Hypothesis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Testing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790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0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Thesis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Writing,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Review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Revision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352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0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Phase</a:t>
                      </a:r>
                      <a:r>
                        <a:rPr dirty="0" sz="10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7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Submission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Viva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Voce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Preparation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4171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spc="-25" b="1">
                          <a:solidFill>
                            <a:srgbClr val="0D2C6D"/>
                          </a:solidFill>
                          <a:latin typeface="Times New Roman"/>
                          <a:cs typeface="Times New Roman"/>
                        </a:rPr>
                        <a:t>██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44500" y="4700270"/>
            <a:ext cx="6165215" cy="1701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Note.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Timelines</a:t>
            </a:r>
            <a:r>
              <a:rPr dirty="0" sz="95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are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tentative</a:t>
            </a:r>
            <a:r>
              <a:rPr dirty="0" sz="95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subject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to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adjustment</a:t>
            </a:r>
            <a:r>
              <a:rPr dirty="0" sz="95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based</a:t>
            </a:r>
            <a:r>
              <a:rPr dirty="0" sz="95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on</a:t>
            </a:r>
            <a:r>
              <a:rPr dirty="0" sz="95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data</a:t>
            </a:r>
            <a:r>
              <a:rPr dirty="0" sz="95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availability,</a:t>
            </a:r>
            <a:r>
              <a:rPr dirty="0" sz="95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ethical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clearance,</a:t>
            </a:r>
            <a:r>
              <a:rPr dirty="0" sz="95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95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50" i="1">
                <a:solidFill>
                  <a:srgbClr val="545454"/>
                </a:solidFill>
                <a:latin typeface="Times New Roman"/>
                <a:cs typeface="Times New Roman"/>
              </a:rPr>
              <a:t>supervisor</a:t>
            </a:r>
            <a:r>
              <a:rPr dirty="0" sz="950" spc="-10" i="1">
                <a:solidFill>
                  <a:srgbClr val="545454"/>
                </a:solidFill>
                <a:latin typeface="Times New Roman"/>
                <a:cs typeface="Times New Roman"/>
              </a:rPr>
              <a:t> guidance.</a:t>
            </a:r>
            <a:endParaRPr sz="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Progress</a:t>
            </a:r>
            <a:r>
              <a:rPr dirty="0" spc="-105"/>
              <a:t> </a:t>
            </a:r>
            <a:r>
              <a:rPr dirty="0"/>
              <a:t>of</a:t>
            </a:r>
            <a:r>
              <a:rPr dirty="0" spc="-125"/>
              <a:t> </a:t>
            </a:r>
            <a:r>
              <a:rPr dirty="0"/>
              <a:t>Work</a:t>
            </a:r>
            <a:r>
              <a:rPr dirty="0" spc="-100"/>
              <a:t> </a:t>
            </a:r>
            <a:r>
              <a:rPr dirty="0" spc="-10"/>
              <a:t>Completed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59409" y="953639"/>
            <a:ext cx="8425180" cy="749300"/>
            <a:chOff x="359409" y="953639"/>
            <a:chExt cx="8425180" cy="749300"/>
          </a:xfrm>
        </p:grpSpPr>
        <p:sp>
          <p:nvSpPr>
            <p:cNvPr id="4" name="object 4"/>
            <p:cNvSpPr/>
            <p:nvPr/>
          </p:nvSpPr>
          <p:spPr>
            <a:xfrm>
              <a:off x="365759" y="963164"/>
              <a:ext cx="8412480" cy="0"/>
            </a:xfrm>
            <a:custGeom>
              <a:avLst/>
              <a:gdLst/>
              <a:ahLst/>
              <a:cxnLst/>
              <a:rect l="l" t="t" r="r" b="b"/>
              <a:pathLst>
                <a:path w="8412480" h="0">
                  <a:moveTo>
                    <a:pt x="0" y="0"/>
                  </a:moveTo>
                  <a:lnTo>
                    <a:pt x="8412480" y="0"/>
                  </a:lnTo>
                </a:path>
              </a:pathLst>
            </a:custGeom>
            <a:ln w="1905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5759" y="1019380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603503"/>
                  </a:lnTo>
                  <a:lnTo>
                    <a:pt x="8406731" y="631977"/>
                  </a:lnTo>
                  <a:lnTo>
                    <a:pt x="8391053" y="655229"/>
                  </a:lnTo>
                  <a:lnTo>
                    <a:pt x="8367801" y="670907"/>
                  </a:lnTo>
                  <a:lnTo>
                    <a:pt x="8339328" y="676655"/>
                  </a:lnTo>
                  <a:lnTo>
                    <a:pt x="73152" y="676655"/>
                  </a:lnTo>
                  <a:lnTo>
                    <a:pt x="44678" y="670907"/>
                  </a:lnTo>
                  <a:lnTo>
                    <a:pt x="21426" y="655229"/>
                  </a:lnTo>
                  <a:lnTo>
                    <a:pt x="5748" y="631977"/>
                  </a:lnTo>
                  <a:lnTo>
                    <a:pt x="0" y="603503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849" y="1168481"/>
              <a:ext cx="396747" cy="396748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365759" y="5134183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359409" y="1799414"/>
            <a:ext cx="8425180" cy="689610"/>
            <a:chOff x="359409" y="1799414"/>
            <a:chExt cx="8425180" cy="689610"/>
          </a:xfrm>
        </p:grpSpPr>
        <p:sp>
          <p:nvSpPr>
            <p:cNvPr id="9" name="object 9"/>
            <p:cNvSpPr/>
            <p:nvPr/>
          </p:nvSpPr>
          <p:spPr>
            <a:xfrm>
              <a:off x="365759" y="1805764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603503"/>
                  </a:lnTo>
                  <a:lnTo>
                    <a:pt x="8406731" y="631977"/>
                  </a:lnTo>
                  <a:lnTo>
                    <a:pt x="8391053" y="655229"/>
                  </a:lnTo>
                  <a:lnTo>
                    <a:pt x="8367801" y="670907"/>
                  </a:lnTo>
                  <a:lnTo>
                    <a:pt x="8339328" y="676655"/>
                  </a:lnTo>
                  <a:lnTo>
                    <a:pt x="73152" y="676655"/>
                  </a:lnTo>
                  <a:lnTo>
                    <a:pt x="44678" y="670907"/>
                  </a:lnTo>
                  <a:lnTo>
                    <a:pt x="21426" y="655229"/>
                  </a:lnTo>
                  <a:lnTo>
                    <a:pt x="5748" y="631977"/>
                  </a:lnTo>
                  <a:lnTo>
                    <a:pt x="0" y="603503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849" y="1954865"/>
              <a:ext cx="396747" cy="39674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359409" y="2585798"/>
            <a:ext cx="8425180" cy="689610"/>
            <a:chOff x="359409" y="2585798"/>
            <a:chExt cx="8425180" cy="689610"/>
          </a:xfrm>
        </p:grpSpPr>
        <p:sp>
          <p:nvSpPr>
            <p:cNvPr id="12" name="object 12"/>
            <p:cNvSpPr/>
            <p:nvPr/>
          </p:nvSpPr>
          <p:spPr>
            <a:xfrm>
              <a:off x="365759" y="2592148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603503"/>
                  </a:lnTo>
                  <a:lnTo>
                    <a:pt x="8406731" y="631977"/>
                  </a:lnTo>
                  <a:lnTo>
                    <a:pt x="8391053" y="655229"/>
                  </a:lnTo>
                  <a:lnTo>
                    <a:pt x="8367801" y="670907"/>
                  </a:lnTo>
                  <a:lnTo>
                    <a:pt x="8339328" y="676655"/>
                  </a:lnTo>
                  <a:lnTo>
                    <a:pt x="73152" y="676655"/>
                  </a:lnTo>
                  <a:lnTo>
                    <a:pt x="44678" y="670907"/>
                  </a:lnTo>
                  <a:lnTo>
                    <a:pt x="21426" y="655229"/>
                  </a:lnTo>
                  <a:lnTo>
                    <a:pt x="5748" y="631977"/>
                  </a:lnTo>
                  <a:lnTo>
                    <a:pt x="0" y="603503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849" y="2741249"/>
              <a:ext cx="396747" cy="39674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59409" y="3372182"/>
            <a:ext cx="8425180" cy="689610"/>
            <a:chOff x="359409" y="3372182"/>
            <a:chExt cx="8425180" cy="689610"/>
          </a:xfrm>
        </p:grpSpPr>
        <p:sp>
          <p:nvSpPr>
            <p:cNvPr id="15" name="object 15"/>
            <p:cNvSpPr/>
            <p:nvPr/>
          </p:nvSpPr>
          <p:spPr>
            <a:xfrm>
              <a:off x="365759" y="3378532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603503"/>
                  </a:lnTo>
                  <a:lnTo>
                    <a:pt x="8406731" y="631977"/>
                  </a:lnTo>
                  <a:lnTo>
                    <a:pt x="8391053" y="655229"/>
                  </a:lnTo>
                  <a:lnTo>
                    <a:pt x="8367801" y="670907"/>
                  </a:lnTo>
                  <a:lnTo>
                    <a:pt x="8339328" y="676655"/>
                  </a:lnTo>
                  <a:lnTo>
                    <a:pt x="73152" y="676655"/>
                  </a:lnTo>
                  <a:lnTo>
                    <a:pt x="44678" y="670907"/>
                  </a:lnTo>
                  <a:lnTo>
                    <a:pt x="21426" y="655229"/>
                  </a:lnTo>
                  <a:lnTo>
                    <a:pt x="5748" y="631977"/>
                  </a:lnTo>
                  <a:lnTo>
                    <a:pt x="0" y="603503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849" y="3527633"/>
              <a:ext cx="396747" cy="39674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53059" y="717295"/>
            <a:ext cx="7357109" cy="32080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Milestones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achieved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since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enrolment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in the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doctoral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programme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100">
              <a:latin typeface="Times New Roman"/>
              <a:cs typeface="Times New Roman"/>
            </a:endParaRPr>
          </a:p>
          <a:p>
            <a:pPr marL="579120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Literature</a:t>
            </a:r>
            <a:r>
              <a:rPr dirty="0" sz="1200" spc="-6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Review</a:t>
            </a:r>
            <a:endParaRPr sz="1200">
              <a:latin typeface="Times New Roman"/>
              <a:cs typeface="Times New Roman"/>
            </a:endParaRPr>
          </a:p>
          <a:p>
            <a:pPr marL="670560">
              <a:lnSpc>
                <a:spcPct val="100000"/>
              </a:lnSpc>
              <a:spcBef>
                <a:spcPts val="72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[Number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papers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reviewed.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Key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databases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consulted: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Scopus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WoS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ProQuest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Google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Scholar.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Themes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identified.]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100">
              <a:latin typeface="Times New Roman"/>
              <a:cs typeface="Times New Roman"/>
            </a:endParaRPr>
          </a:p>
          <a:p>
            <a:pPr marL="579120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Research</a:t>
            </a:r>
            <a:r>
              <a:rPr dirty="0" sz="1200" spc="-5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Instrument</a:t>
            </a:r>
            <a:endParaRPr sz="1200">
              <a:latin typeface="Times New Roman"/>
              <a:cs typeface="Times New Roman"/>
            </a:endParaRPr>
          </a:p>
          <a:p>
            <a:pPr marL="670560">
              <a:lnSpc>
                <a:spcPct val="100000"/>
              </a:lnSpc>
              <a:spcBef>
                <a:spcPts val="72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[Status: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Identified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validated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scales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from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(Year)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Instrument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under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development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Pilot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completed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with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α =</a:t>
            </a:r>
            <a:r>
              <a:rPr dirty="0" sz="1100" spc="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XX]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100">
              <a:latin typeface="Times New Roman"/>
              <a:cs typeface="Times New Roman"/>
            </a:endParaRPr>
          </a:p>
          <a:p>
            <a:pPr marL="579120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Conference</a:t>
            </a:r>
            <a:r>
              <a:rPr dirty="0" sz="1200" spc="-2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Publication</a:t>
            </a:r>
            <a:endParaRPr sz="1200">
              <a:latin typeface="Times New Roman"/>
              <a:cs typeface="Times New Roman"/>
            </a:endParaRPr>
          </a:p>
          <a:p>
            <a:pPr marL="670560">
              <a:lnSpc>
                <a:spcPct val="100000"/>
              </a:lnSpc>
              <a:spcBef>
                <a:spcPts val="72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[Paper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title.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Presented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at</a:t>
            </a:r>
            <a:r>
              <a:rPr dirty="0" sz="1100" spc="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Accepted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by</a:t>
            </a:r>
            <a:r>
              <a:rPr dirty="0" sz="1100" spc="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Published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in: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[Conference/Journal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Name], [Month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Year]]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100">
              <a:latin typeface="Times New Roman"/>
              <a:cs typeface="Times New Roman"/>
            </a:endParaRPr>
          </a:p>
          <a:p>
            <a:pPr marL="579120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Coursework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&amp;</a:t>
            </a:r>
            <a:r>
              <a:rPr dirty="0" sz="1200" spc="-4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Training</a:t>
            </a:r>
            <a:endParaRPr sz="1200">
              <a:latin typeface="Times New Roman"/>
              <a:cs typeface="Times New Roman"/>
            </a:endParaRPr>
          </a:p>
          <a:p>
            <a:pPr marL="670560">
              <a:lnSpc>
                <a:spcPct val="100000"/>
              </a:lnSpc>
              <a:spcBef>
                <a:spcPts val="72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[Ph.D.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coursework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completed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methodology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workshop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attended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Any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certification</a:t>
            </a:r>
            <a:r>
              <a:rPr dirty="0" sz="1100" spc="-5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or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training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completed]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9409" y="4158566"/>
            <a:ext cx="8425180" cy="689610"/>
            <a:chOff x="359409" y="4158566"/>
            <a:chExt cx="8425180" cy="689610"/>
          </a:xfrm>
        </p:grpSpPr>
        <p:sp>
          <p:nvSpPr>
            <p:cNvPr id="19" name="object 19"/>
            <p:cNvSpPr/>
            <p:nvPr/>
          </p:nvSpPr>
          <p:spPr>
            <a:xfrm>
              <a:off x="365759" y="4164916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83393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2"/>
                  </a:lnTo>
                  <a:lnTo>
                    <a:pt x="0" y="603504"/>
                  </a:lnTo>
                  <a:lnTo>
                    <a:pt x="5748" y="631977"/>
                  </a:lnTo>
                  <a:lnTo>
                    <a:pt x="21426" y="655229"/>
                  </a:lnTo>
                  <a:lnTo>
                    <a:pt x="44678" y="670907"/>
                  </a:lnTo>
                  <a:lnTo>
                    <a:pt x="73152" y="676656"/>
                  </a:lnTo>
                  <a:lnTo>
                    <a:pt x="8339328" y="676656"/>
                  </a:lnTo>
                  <a:lnTo>
                    <a:pt x="8367801" y="670907"/>
                  </a:lnTo>
                  <a:lnTo>
                    <a:pt x="8391053" y="655229"/>
                  </a:lnTo>
                  <a:lnTo>
                    <a:pt x="8406731" y="631977"/>
                  </a:lnTo>
                  <a:lnTo>
                    <a:pt x="8412480" y="603504"/>
                  </a:lnTo>
                  <a:lnTo>
                    <a:pt x="8412480" y="73152"/>
                  </a:lnTo>
                  <a:lnTo>
                    <a:pt x="8406731" y="44678"/>
                  </a:lnTo>
                  <a:lnTo>
                    <a:pt x="8391053" y="21426"/>
                  </a:lnTo>
                  <a:lnTo>
                    <a:pt x="8367801" y="5748"/>
                  </a:lnTo>
                  <a:lnTo>
                    <a:pt x="8339328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5759" y="4164916"/>
              <a:ext cx="8412480" cy="676910"/>
            </a:xfrm>
            <a:custGeom>
              <a:avLst/>
              <a:gdLst/>
              <a:ahLst/>
              <a:cxnLst/>
              <a:rect l="l" t="t" r="r" b="b"/>
              <a:pathLst>
                <a:path w="8412480" h="676910">
                  <a:moveTo>
                    <a:pt x="0" y="73152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2"/>
                  </a:lnTo>
                  <a:lnTo>
                    <a:pt x="8412480" y="603504"/>
                  </a:lnTo>
                  <a:lnTo>
                    <a:pt x="8406731" y="631977"/>
                  </a:lnTo>
                  <a:lnTo>
                    <a:pt x="8391053" y="655229"/>
                  </a:lnTo>
                  <a:lnTo>
                    <a:pt x="8367801" y="670907"/>
                  </a:lnTo>
                  <a:lnTo>
                    <a:pt x="8339328" y="676656"/>
                  </a:lnTo>
                  <a:lnTo>
                    <a:pt x="73152" y="676656"/>
                  </a:lnTo>
                  <a:lnTo>
                    <a:pt x="44678" y="670907"/>
                  </a:lnTo>
                  <a:lnTo>
                    <a:pt x="21426" y="655229"/>
                  </a:lnTo>
                  <a:lnTo>
                    <a:pt x="5748" y="631977"/>
                  </a:lnTo>
                  <a:lnTo>
                    <a:pt x="0" y="603504"/>
                  </a:lnTo>
                  <a:lnTo>
                    <a:pt x="0" y="73152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57199" y="4320367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2" y="5071"/>
                  </a:lnTo>
                  <a:lnTo>
                    <a:pt x="107574" y="19516"/>
                  </a:lnTo>
                  <a:lnTo>
                    <a:pt x="71920" y="42183"/>
                  </a:lnTo>
                  <a:lnTo>
                    <a:pt x="42183" y="71920"/>
                  </a:lnTo>
                  <a:lnTo>
                    <a:pt x="19516" y="107574"/>
                  </a:lnTo>
                  <a:lnTo>
                    <a:pt x="5071" y="147992"/>
                  </a:lnTo>
                  <a:lnTo>
                    <a:pt x="0" y="192024"/>
                  </a:lnTo>
                  <a:lnTo>
                    <a:pt x="5071" y="236055"/>
                  </a:lnTo>
                  <a:lnTo>
                    <a:pt x="19516" y="276473"/>
                  </a:lnTo>
                  <a:lnTo>
                    <a:pt x="42183" y="312127"/>
                  </a:lnTo>
                  <a:lnTo>
                    <a:pt x="71920" y="341864"/>
                  </a:lnTo>
                  <a:lnTo>
                    <a:pt x="107574" y="364531"/>
                  </a:lnTo>
                  <a:lnTo>
                    <a:pt x="147992" y="378976"/>
                  </a:lnTo>
                  <a:lnTo>
                    <a:pt x="192024" y="384048"/>
                  </a:lnTo>
                  <a:lnTo>
                    <a:pt x="236055" y="378976"/>
                  </a:lnTo>
                  <a:lnTo>
                    <a:pt x="276473" y="364531"/>
                  </a:lnTo>
                  <a:lnTo>
                    <a:pt x="312127" y="341864"/>
                  </a:lnTo>
                  <a:lnTo>
                    <a:pt x="341864" y="312127"/>
                  </a:lnTo>
                  <a:lnTo>
                    <a:pt x="364531" y="276473"/>
                  </a:lnTo>
                  <a:lnTo>
                    <a:pt x="378976" y="236055"/>
                  </a:lnTo>
                  <a:lnTo>
                    <a:pt x="384048" y="192024"/>
                  </a:lnTo>
                  <a:lnTo>
                    <a:pt x="378976" y="147992"/>
                  </a:lnTo>
                  <a:lnTo>
                    <a:pt x="364531" y="107574"/>
                  </a:lnTo>
                  <a:lnTo>
                    <a:pt x="341864" y="71920"/>
                  </a:lnTo>
                  <a:lnTo>
                    <a:pt x="312127" y="42183"/>
                  </a:lnTo>
                  <a:lnTo>
                    <a:pt x="276473" y="19516"/>
                  </a:lnTo>
                  <a:lnTo>
                    <a:pt x="236055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57199" y="4320367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0" y="192024"/>
                  </a:moveTo>
                  <a:lnTo>
                    <a:pt x="5071" y="147992"/>
                  </a:lnTo>
                  <a:lnTo>
                    <a:pt x="19516" y="107574"/>
                  </a:lnTo>
                  <a:lnTo>
                    <a:pt x="42183" y="71920"/>
                  </a:lnTo>
                  <a:lnTo>
                    <a:pt x="71920" y="42183"/>
                  </a:lnTo>
                  <a:lnTo>
                    <a:pt x="107574" y="19516"/>
                  </a:lnTo>
                  <a:lnTo>
                    <a:pt x="147992" y="5071"/>
                  </a:lnTo>
                  <a:lnTo>
                    <a:pt x="192024" y="0"/>
                  </a:lnTo>
                  <a:lnTo>
                    <a:pt x="236055" y="5071"/>
                  </a:lnTo>
                  <a:lnTo>
                    <a:pt x="276473" y="19516"/>
                  </a:lnTo>
                  <a:lnTo>
                    <a:pt x="312127" y="42183"/>
                  </a:lnTo>
                  <a:lnTo>
                    <a:pt x="341864" y="71920"/>
                  </a:lnTo>
                  <a:lnTo>
                    <a:pt x="364531" y="107574"/>
                  </a:lnTo>
                  <a:lnTo>
                    <a:pt x="378976" y="147992"/>
                  </a:lnTo>
                  <a:lnTo>
                    <a:pt x="384048" y="192024"/>
                  </a:lnTo>
                  <a:lnTo>
                    <a:pt x="378976" y="236055"/>
                  </a:lnTo>
                  <a:lnTo>
                    <a:pt x="364531" y="276473"/>
                  </a:lnTo>
                  <a:lnTo>
                    <a:pt x="341864" y="312127"/>
                  </a:lnTo>
                  <a:lnTo>
                    <a:pt x="312127" y="341864"/>
                  </a:lnTo>
                  <a:lnTo>
                    <a:pt x="276473" y="364531"/>
                  </a:lnTo>
                  <a:lnTo>
                    <a:pt x="236055" y="378976"/>
                  </a:lnTo>
                  <a:lnTo>
                    <a:pt x="192024" y="384048"/>
                  </a:lnTo>
                  <a:lnTo>
                    <a:pt x="147992" y="378976"/>
                  </a:lnTo>
                  <a:lnTo>
                    <a:pt x="107574" y="364531"/>
                  </a:lnTo>
                  <a:lnTo>
                    <a:pt x="71920" y="341864"/>
                  </a:lnTo>
                  <a:lnTo>
                    <a:pt x="42183" y="312127"/>
                  </a:lnTo>
                  <a:lnTo>
                    <a:pt x="19516" y="276473"/>
                  </a:lnTo>
                  <a:lnTo>
                    <a:pt x="5071" y="236055"/>
                  </a:lnTo>
                  <a:lnTo>
                    <a:pt x="0" y="192024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586962" y="4391487"/>
            <a:ext cx="12509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0" b="1">
                <a:solidFill>
                  <a:srgbClr val="545454"/>
                </a:solidFill>
                <a:latin typeface="Times New Roman"/>
                <a:cs typeface="Times New Roman"/>
              </a:rPr>
              <a:t>○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19988" y="4144267"/>
            <a:ext cx="6390005" cy="56769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 b="1">
                <a:latin typeface="Times New Roman"/>
                <a:cs typeface="Times New Roman"/>
              </a:rPr>
              <a:t>Upcoming</a:t>
            </a:r>
            <a:r>
              <a:rPr dirty="0" sz="1200" spc="-50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Milestone</a:t>
            </a:r>
            <a:endParaRPr sz="120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72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[Next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planned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milestone,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e.g.,</a:t>
            </a:r>
            <a:r>
              <a:rPr dirty="0" sz="1100" spc="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IRB/ethics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clearance</a:t>
            </a:r>
            <a:r>
              <a:rPr dirty="0" sz="110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main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data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collection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paper</a:t>
            </a:r>
            <a:r>
              <a:rPr dirty="0" sz="110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submission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to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[Journal</a:t>
            </a:r>
            <a:r>
              <a:rPr dirty="0" sz="1100" spc="-5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Name]]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References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1041732"/>
            <a:ext cx="8412480" cy="402590"/>
          </a:xfrm>
          <a:custGeom>
            <a:avLst/>
            <a:gdLst/>
            <a:ahLst/>
            <a:cxnLst/>
            <a:rect l="l" t="t" r="r" b="b"/>
            <a:pathLst>
              <a:path w="8412480" h="402590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8339328" y="0"/>
                </a:lnTo>
                <a:lnTo>
                  <a:pt x="8367801" y="5748"/>
                </a:lnTo>
                <a:lnTo>
                  <a:pt x="8391053" y="21426"/>
                </a:lnTo>
                <a:lnTo>
                  <a:pt x="8406731" y="44678"/>
                </a:lnTo>
                <a:lnTo>
                  <a:pt x="8412480" y="73151"/>
                </a:lnTo>
                <a:lnTo>
                  <a:pt x="8412480" y="329183"/>
                </a:lnTo>
                <a:lnTo>
                  <a:pt x="8406731" y="357657"/>
                </a:lnTo>
                <a:lnTo>
                  <a:pt x="8391053" y="380909"/>
                </a:lnTo>
                <a:lnTo>
                  <a:pt x="8367801" y="396587"/>
                </a:lnTo>
                <a:lnTo>
                  <a:pt x="8339328" y="402335"/>
                </a:lnTo>
                <a:lnTo>
                  <a:pt x="73152" y="402335"/>
                </a:lnTo>
                <a:lnTo>
                  <a:pt x="44678" y="396587"/>
                </a:lnTo>
                <a:lnTo>
                  <a:pt x="21426" y="380909"/>
                </a:lnTo>
                <a:lnTo>
                  <a:pt x="5748" y="357657"/>
                </a:lnTo>
                <a:lnTo>
                  <a:pt x="0" y="329183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53059" y="717295"/>
            <a:ext cx="8437880" cy="38811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424545" algn="l"/>
              </a:tabLst>
            </a:pP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APA</a:t>
            </a:r>
            <a:r>
              <a:rPr dirty="0" u="heavy" sz="1100" spc="1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7th</a:t>
            </a:r>
            <a:r>
              <a:rPr dirty="0" u="heavy" sz="1100" spc="-1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Edition</a:t>
            </a:r>
            <a:r>
              <a:rPr dirty="0" u="heavy" sz="1100" spc="-3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Format</a:t>
            </a:r>
            <a:r>
              <a:rPr dirty="0" u="heavy" sz="1100" spc="-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— List</a:t>
            </a:r>
            <a:r>
              <a:rPr dirty="0" u="heavy" sz="1100" spc="-3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key references</a:t>
            </a:r>
            <a:r>
              <a:rPr dirty="0" u="heavy" sz="1100" spc="-4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only</a:t>
            </a:r>
            <a:r>
              <a:rPr dirty="0" u="heavy" sz="1100" spc="-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(full</a:t>
            </a:r>
            <a:r>
              <a:rPr dirty="0" u="heavy" sz="1100" spc="-3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bibliography</a:t>
            </a:r>
            <a:r>
              <a:rPr dirty="0" u="heavy" sz="1100" spc="-45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in</a:t>
            </a:r>
            <a:r>
              <a:rPr dirty="0" u="heavy" sz="1100" spc="-1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written</a:t>
            </a:r>
            <a:r>
              <a:rPr dirty="0" u="heavy" sz="1100" spc="-4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100" spc="-1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proposal)</a:t>
            </a:r>
            <a:r>
              <a:rPr dirty="0" u="heavy" sz="1100" i="1">
                <a:solidFill>
                  <a:srgbClr val="545454"/>
                </a:solidFill>
                <a:uFill>
                  <a:solidFill>
                    <a:srgbClr val="0D2C6D"/>
                  </a:solidFill>
                </a:uFill>
                <a:latin typeface="Times New Roman"/>
                <a:cs typeface="Times New Roman"/>
              </a:rPr>
              <a:t>	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100">
              <a:latin typeface="Times New Roman"/>
              <a:cs typeface="Times New Roman"/>
            </a:endParaRPr>
          </a:p>
          <a:p>
            <a:pPr marL="213360">
              <a:lnSpc>
                <a:spcPct val="100000"/>
              </a:lnSpc>
            </a:pPr>
            <a:r>
              <a:rPr dirty="0" sz="1000" b="1">
                <a:latin typeface="Times New Roman"/>
                <a:cs typeface="Times New Roman"/>
              </a:rPr>
              <a:t>APA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7th</a:t>
            </a:r>
            <a:r>
              <a:rPr dirty="0" sz="1000" spc="-30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Edition</a:t>
            </a:r>
            <a:r>
              <a:rPr dirty="0" sz="1000" spc="-3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Format:</a:t>
            </a:r>
            <a:r>
              <a:rPr dirty="0" sz="1000" spc="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Author,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A.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A.,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&amp;</a:t>
            </a:r>
            <a:r>
              <a:rPr dirty="0" sz="1000" spc="-10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Author,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B.</a:t>
            </a:r>
            <a:r>
              <a:rPr dirty="0" sz="1000" spc="-2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B.</a:t>
            </a:r>
            <a:r>
              <a:rPr dirty="0" sz="1000" spc="-30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(Year).</a:t>
            </a:r>
            <a:r>
              <a:rPr dirty="0" sz="1000" spc="-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Title</a:t>
            </a:r>
            <a:r>
              <a:rPr dirty="0" sz="1000" spc="-20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of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article.</a:t>
            </a:r>
            <a:r>
              <a:rPr dirty="0" sz="1000" spc="-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Journal</a:t>
            </a:r>
            <a:r>
              <a:rPr dirty="0" sz="1000" spc="-3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Name,</a:t>
            </a:r>
            <a:r>
              <a:rPr dirty="0" sz="1000" spc="15" b="1">
                <a:latin typeface="Times New Roman"/>
                <a:cs typeface="Times New Roman"/>
              </a:rPr>
              <a:t> </a:t>
            </a:r>
            <a:r>
              <a:rPr dirty="0" sz="1000" spc="-10" b="1">
                <a:latin typeface="Times New Roman"/>
                <a:cs typeface="Times New Roman"/>
              </a:rPr>
              <a:t>Volume(Issue),</a:t>
            </a:r>
            <a:r>
              <a:rPr dirty="0" sz="1000" spc="30" b="1">
                <a:latin typeface="Times New Roman"/>
                <a:cs typeface="Times New Roman"/>
              </a:rPr>
              <a:t> </a:t>
            </a:r>
            <a:r>
              <a:rPr dirty="0" sz="1000" spc="-10" b="1">
                <a:latin typeface="Times New Roman"/>
                <a:cs typeface="Times New Roman"/>
              </a:rPr>
              <a:t>Page–</a:t>
            </a:r>
            <a:r>
              <a:rPr dirty="0" sz="1000" b="1">
                <a:latin typeface="Times New Roman"/>
                <a:cs typeface="Times New Roman"/>
              </a:rPr>
              <a:t>Page.</a:t>
            </a:r>
            <a:r>
              <a:rPr dirty="0" sz="1000" spc="-30" b="1">
                <a:latin typeface="Times New Roman"/>
                <a:cs typeface="Times New Roman"/>
              </a:rPr>
              <a:t> </a:t>
            </a:r>
            <a:r>
              <a:rPr dirty="0" sz="1000" spc="-10" b="1">
                <a:latin typeface="Times New Roman"/>
                <a:cs typeface="Times New Roman"/>
                <a:hlinkClick r:id="rId2"/>
              </a:rPr>
              <a:t>https://doi.org/XXXXX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1000">
              <a:latin typeface="Times New Roman"/>
              <a:cs typeface="Times New Roman"/>
            </a:endParaRPr>
          </a:p>
          <a:p>
            <a:pPr marL="104139" marR="518159">
              <a:lnSpc>
                <a:spcPts val="1220"/>
              </a:lnSpc>
            </a:pP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A.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A.,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&amp;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3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B.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B.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(2022).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Title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of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journal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article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with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exact</a:t>
            </a:r>
            <a:r>
              <a:rPr dirty="0" sz="1050" spc="-4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capitalisation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of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first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word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only.</a:t>
            </a:r>
            <a:r>
              <a:rPr dirty="0" sz="1050" spc="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Journal</a:t>
            </a:r>
            <a:r>
              <a:rPr dirty="0" sz="1050" spc="-4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Name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in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Italics,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45(3),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123–</a:t>
            </a:r>
            <a:r>
              <a:rPr dirty="0" sz="1050" spc="-20">
                <a:latin typeface="Times New Roman"/>
                <a:cs typeface="Times New Roman"/>
              </a:rPr>
              <a:t>145. </a:t>
            </a:r>
            <a:r>
              <a:rPr dirty="0" sz="1050" spc="-10">
                <a:latin typeface="Times New Roman"/>
                <a:cs typeface="Times New Roman"/>
                <a:hlinkClick r:id="rId3"/>
              </a:rPr>
              <a:t>https://doi.org/10.XXXX/XXXXX</a:t>
            </a:r>
            <a:endParaRPr sz="105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1195"/>
              </a:spcBef>
            </a:pP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Author,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C.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C.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(2021).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Title</a:t>
            </a:r>
            <a:r>
              <a:rPr dirty="0" sz="105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05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book.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Publisher</a:t>
            </a:r>
            <a:r>
              <a:rPr dirty="0" sz="105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Name.</a:t>
            </a:r>
            <a:endParaRPr sz="1050">
              <a:latin typeface="Times New Roman"/>
              <a:cs typeface="Times New Roman"/>
            </a:endParaRPr>
          </a:p>
          <a:p>
            <a:pPr marL="104139" marR="1140460">
              <a:lnSpc>
                <a:spcPct val="297100"/>
              </a:lnSpc>
            </a:pP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D.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D.,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E.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E.,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&amp;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F.</a:t>
            </a:r>
            <a:r>
              <a:rPr dirty="0" sz="1050" spc="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F.</a:t>
            </a:r>
            <a:r>
              <a:rPr dirty="0" sz="1050" spc="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(2020).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Title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of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article.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Journal</a:t>
            </a:r>
            <a:r>
              <a:rPr dirty="0" sz="1050" spc="-3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Name,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38(2),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89–112.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 spc="-10">
                <a:latin typeface="Times New Roman"/>
                <a:cs typeface="Times New Roman"/>
                <a:hlinkClick r:id="rId3"/>
              </a:rPr>
              <a:t>https://doi.org/10.XXXX/XXXXX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Author,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G.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G.</a:t>
            </a:r>
            <a:r>
              <a:rPr dirty="0" sz="105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(2019).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Title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05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chapter.</a:t>
            </a:r>
            <a:r>
              <a:rPr dirty="0" sz="105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In</a:t>
            </a:r>
            <a:r>
              <a:rPr dirty="0" sz="1050" spc="-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H. H.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Editor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(Ed.),</a:t>
            </a:r>
            <a:r>
              <a:rPr dirty="0" sz="105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Book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title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(pp.</a:t>
            </a:r>
            <a:r>
              <a:rPr dirty="0" sz="105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55–78).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 spc="-10">
                <a:solidFill>
                  <a:srgbClr val="545454"/>
                </a:solidFill>
                <a:latin typeface="Times New Roman"/>
                <a:cs typeface="Times New Roman"/>
              </a:rPr>
              <a:t>Publisher.</a:t>
            </a:r>
            <a:endParaRPr sz="1050">
              <a:latin typeface="Times New Roman"/>
              <a:cs typeface="Times New Roman"/>
            </a:endParaRPr>
          </a:p>
          <a:p>
            <a:pPr marL="104139" marR="1906905">
              <a:lnSpc>
                <a:spcPct val="297100"/>
              </a:lnSpc>
            </a:pP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H.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H.,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&amp;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I.</a:t>
            </a:r>
            <a:r>
              <a:rPr dirty="0" sz="1050" spc="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I.</a:t>
            </a:r>
            <a:r>
              <a:rPr dirty="0" sz="1050" spc="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(2018).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Title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of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article.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Journal</a:t>
            </a:r>
            <a:r>
              <a:rPr dirty="0" sz="1050" spc="-3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Name,</a:t>
            </a:r>
            <a:r>
              <a:rPr dirty="0" sz="1050" spc="-2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30(4),</a:t>
            </a:r>
            <a:r>
              <a:rPr dirty="0" sz="1050" spc="-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201–220.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 spc="-10">
                <a:latin typeface="Times New Roman"/>
                <a:cs typeface="Times New Roman"/>
                <a:hlinkClick r:id="rId3"/>
              </a:rPr>
              <a:t>https://doi.org/10.XXXX/XXXXX</a:t>
            </a:r>
            <a:r>
              <a:rPr dirty="0" sz="1050" spc="-10"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Author,</a:t>
            </a:r>
            <a:r>
              <a:rPr dirty="0" sz="105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J.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J.</a:t>
            </a:r>
            <a:r>
              <a:rPr dirty="0" sz="105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(2017).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Title</a:t>
            </a:r>
            <a:r>
              <a:rPr dirty="0" sz="105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05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conference</a:t>
            </a:r>
            <a:r>
              <a:rPr dirty="0" sz="105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paper.</a:t>
            </a:r>
            <a:r>
              <a:rPr dirty="0" sz="105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In</a:t>
            </a:r>
            <a:r>
              <a:rPr dirty="0" sz="1050" spc="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Proceedings</a:t>
            </a:r>
            <a:r>
              <a:rPr dirty="0" sz="105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of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05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Conference</a:t>
            </a:r>
            <a:r>
              <a:rPr dirty="0" sz="1050" spc="-4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Name</a:t>
            </a:r>
            <a:r>
              <a:rPr dirty="0" sz="105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(pp.</a:t>
            </a:r>
            <a:r>
              <a:rPr dirty="0" sz="105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>
                <a:solidFill>
                  <a:srgbClr val="545454"/>
                </a:solidFill>
                <a:latin typeface="Times New Roman"/>
                <a:cs typeface="Times New Roman"/>
              </a:rPr>
              <a:t>110–118).</a:t>
            </a:r>
            <a:r>
              <a:rPr dirty="0" sz="105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050" spc="-10">
                <a:solidFill>
                  <a:srgbClr val="545454"/>
                </a:solidFill>
                <a:latin typeface="Times New Roman"/>
                <a:cs typeface="Times New Roman"/>
              </a:rPr>
              <a:t>Publisher.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05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5"/>
              </a:spcBef>
            </a:pPr>
            <a:r>
              <a:rPr dirty="0" sz="1050">
                <a:latin typeface="Times New Roman"/>
                <a:cs typeface="Times New Roman"/>
              </a:rPr>
              <a:t>Author,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K. K. (2016).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Title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of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report</a:t>
            </a:r>
            <a:r>
              <a:rPr dirty="0" sz="1050" spc="-3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or</a:t>
            </a:r>
            <a:r>
              <a:rPr dirty="0" sz="1050" spc="-1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technical</a:t>
            </a:r>
            <a:r>
              <a:rPr dirty="0" sz="1050" spc="-50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document.</a:t>
            </a:r>
            <a:r>
              <a:rPr dirty="0" sz="1050" spc="-3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Organisation</a:t>
            </a:r>
            <a:r>
              <a:rPr dirty="0" sz="1050" spc="-35">
                <a:latin typeface="Times New Roman"/>
                <a:cs typeface="Times New Roman"/>
              </a:rPr>
              <a:t> </a:t>
            </a:r>
            <a:r>
              <a:rPr dirty="0" sz="1050">
                <a:latin typeface="Times New Roman"/>
                <a:cs typeface="Times New Roman"/>
              </a:rPr>
              <a:t>Name.</a:t>
            </a:r>
            <a:r>
              <a:rPr dirty="0" sz="1050" spc="-25">
                <a:latin typeface="Times New Roman"/>
                <a:cs typeface="Times New Roman"/>
              </a:rPr>
              <a:t> </a:t>
            </a:r>
            <a:r>
              <a:rPr dirty="0" sz="1050" spc="-10">
                <a:latin typeface="Times New Roman"/>
                <a:cs typeface="Times New Roman"/>
                <a:hlinkClick r:id="rId4"/>
              </a:rPr>
              <a:t>https://www.websiteURL.com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19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Presentation</a:t>
            </a:r>
            <a:r>
              <a:rPr dirty="0" spc="-150"/>
              <a:t> </a:t>
            </a:r>
            <a:r>
              <a:rPr dirty="0" spc="-10"/>
              <a:t>Outline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359409" y="898905"/>
            <a:ext cx="269240" cy="269240"/>
            <a:chOff x="359409" y="898905"/>
            <a:chExt cx="269240" cy="269240"/>
          </a:xfrm>
        </p:grpSpPr>
        <p:sp>
          <p:nvSpPr>
            <p:cNvPr id="6" name="object 6"/>
            <p:cNvSpPr/>
            <p:nvPr/>
          </p:nvSpPr>
          <p:spPr>
            <a:xfrm>
              <a:off x="365759" y="90525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40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5759" y="90525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40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29513" y="953515"/>
            <a:ext cx="12827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2244" y="919988"/>
            <a:ext cx="1717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Introduction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&amp;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Background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9409" y="1392682"/>
            <a:ext cx="269240" cy="269240"/>
            <a:chOff x="359409" y="1392682"/>
            <a:chExt cx="269240" cy="269240"/>
          </a:xfrm>
        </p:grpSpPr>
        <p:sp>
          <p:nvSpPr>
            <p:cNvPr id="11" name="object 11"/>
            <p:cNvSpPr/>
            <p:nvPr/>
          </p:nvSpPr>
          <p:spPr>
            <a:xfrm>
              <a:off x="365759" y="1399032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65759" y="1399032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29513" y="1447291"/>
            <a:ext cx="12827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2244" y="1413764"/>
            <a:ext cx="12928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Review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Literature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9409" y="1886457"/>
            <a:ext cx="269240" cy="269240"/>
            <a:chOff x="359409" y="1886457"/>
            <a:chExt cx="269240" cy="269240"/>
          </a:xfrm>
        </p:grpSpPr>
        <p:sp>
          <p:nvSpPr>
            <p:cNvPr id="16" name="object 16"/>
            <p:cNvSpPr/>
            <p:nvPr/>
          </p:nvSpPr>
          <p:spPr>
            <a:xfrm>
              <a:off x="365759" y="1892807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5759" y="1892807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429513" y="1941068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2244" y="1907539"/>
            <a:ext cx="17341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Research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Identification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59409" y="2380233"/>
            <a:ext cx="269240" cy="269240"/>
            <a:chOff x="359409" y="2380233"/>
            <a:chExt cx="269240" cy="269240"/>
          </a:xfrm>
        </p:grpSpPr>
        <p:sp>
          <p:nvSpPr>
            <p:cNvPr id="21" name="object 21"/>
            <p:cNvSpPr/>
            <p:nvPr/>
          </p:nvSpPr>
          <p:spPr>
            <a:xfrm>
              <a:off x="365759" y="2386583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65759" y="2386583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429513" y="2434844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04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2244" y="2401316"/>
            <a:ext cx="15830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Statement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Problem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59409" y="2874010"/>
            <a:ext cx="269240" cy="269240"/>
            <a:chOff x="359409" y="2874010"/>
            <a:chExt cx="269240" cy="269240"/>
          </a:xfrm>
        </p:grpSpPr>
        <p:sp>
          <p:nvSpPr>
            <p:cNvPr id="26" name="object 26"/>
            <p:cNvSpPr/>
            <p:nvPr/>
          </p:nvSpPr>
          <p:spPr>
            <a:xfrm>
              <a:off x="365759" y="2880360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5759" y="2880360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429513" y="2928620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05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2244" y="2895092"/>
            <a:ext cx="14719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Operational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Definitions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59409" y="3367785"/>
            <a:ext cx="269240" cy="269240"/>
            <a:chOff x="359409" y="3367785"/>
            <a:chExt cx="269240" cy="269240"/>
          </a:xfrm>
        </p:grpSpPr>
        <p:sp>
          <p:nvSpPr>
            <p:cNvPr id="31" name="object 31"/>
            <p:cNvSpPr/>
            <p:nvPr/>
          </p:nvSpPr>
          <p:spPr>
            <a:xfrm>
              <a:off x="365759" y="337413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365759" y="337413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429513" y="3422396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06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2244" y="3388867"/>
            <a:ext cx="1380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latin typeface="Times New Roman"/>
                <a:cs typeface="Times New Roman"/>
              </a:rPr>
              <a:t>Variables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Study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59409" y="3861561"/>
            <a:ext cx="269240" cy="269240"/>
            <a:chOff x="359409" y="3861561"/>
            <a:chExt cx="269240" cy="269240"/>
          </a:xfrm>
        </p:grpSpPr>
        <p:sp>
          <p:nvSpPr>
            <p:cNvPr id="36" name="object 36"/>
            <p:cNvSpPr/>
            <p:nvPr/>
          </p:nvSpPr>
          <p:spPr>
            <a:xfrm>
              <a:off x="365759" y="3867911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65759" y="3867911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429513" y="3916172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07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82244" y="3882644"/>
            <a:ext cx="12744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Research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Objectives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59409" y="4355338"/>
            <a:ext cx="269240" cy="269240"/>
            <a:chOff x="359409" y="4355338"/>
            <a:chExt cx="269240" cy="269240"/>
          </a:xfrm>
        </p:grpSpPr>
        <p:sp>
          <p:nvSpPr>
            <p:cNvPr id="41" name="object 41"/>
            <p:cNvSpPr/>
            <p:nvPr/>
          </p:nvSpPr>
          <p:spPr>
            <a:xfrm>
              <a:off x="365759" y="4361688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65759" y="4361688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429513" y="4409947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08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82244" y="4376420"/>
            <a:ext cx="7315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Times New Roman"/>
                <a:cs typeface="Times New Roman"/>
              </a:rPr>
              <a:t>Hypotheses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702809" y="898905"/>
            <a:ext cx="269240" cy="269240"/>
            <a:chOff x="4702809" y="898905"/>
            <a:chExt cx="269240" cy="269240"/>
          </a:xfrm>
        </p:grpSpPr>
        <p:sp>
          <p:nvSpPr>
            <p:cNvPr id="46" name="object 46"/>
            <p:cNvSpPr/>
            <p:nvPr/>
          </p:nvSpPr>
          <p:spPr>
            <a:xfrm>
              <a:off x="4709159" y="90525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40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4709159" y="90525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40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4772914" y="953515"/>
            <a:ext cx="12827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09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025644" y="919988"/>
            <a:ext cx="22752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Conceptual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Theoretical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Framework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02809" y="1392682"/>
            <a:ext cx="269240" cy="269240"/>
            <a:chOff x="4702809" y="1392682"/>
            <a:chExt cx="269240" cy="269240"/>
          </a:xfrm>
        </p:grpSpPr>
        <p:sp>
          <p:nvSpPr>
            <p:cNvPr id="51" name="object 51"/>
            <p:cNvSpPr/>
            <p:nvPr/>
          </p:nvSpPr>
          <p:spPr>
            <a:xfrm>
              <a:off x="4709159" y="1399032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4709159" y="1399032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4772914" y="1447291"/>
            <a:ext cx="128270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025644" y="1413764"/>
            <a:ext cx="14446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Research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Methodology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702809" y="1886457"/>
            <a:ext cx="269240" cy="269240"/>
            <a:chOff x="4702809" y="1886457"/>
            <a:chExt cx="269240" cy="269240"/>
          </a:xfrm>
        </p:grpSpPr>
        <p:sp>
          <p:nvSpPr>
            <p:cNvPr id="56" name="object 56"/>
            <p:cNvSpPr/>
            <p:nvPr/>
          </p:nvSpPr>
          <p:spPr>
            <a:xfrm>
              <a:off x="4709159" y="1892807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4709159" y="1892807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8" name="object 58"/>
          <p:cNvSpPr txBox="1"/>
          <p:nvPr/>
        </p:nvSpPr>
        <p:spPr>
          <a:xfrm>
            <a:off x="4772914" y="1941068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025644" y="1907539"/>
            <a:ext cx="21158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Sampling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Strategy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&amp;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Sample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Size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702809" y="2380233"/>
            <a:ext cx="269240" cy="269240"/>
            <a:chOff x="4702809" y="2380233"/>
            <a:chExt cx="269240" cy="269240"/>
          </a:xfrm>
        </p:grpSpPr>
        <p:sp>
          <p:nvSpPr>
            <p:cNvPr id="61" name="object 61"/>
            <p:cNvSpPr/>
            <p:nvPr/>
          </p:nvSpPr>
          <p:spPr>
            <a:xfrm>
              <a:off x="4709159" y="2386583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4709159" y="2386583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3" name="object 63"/>
          <p:cNvSpPr txBox="1"/>
          <p:nvPr/>
        </p:nvSpPr>
        <p:spPr>
          <a:xfrm>
            <a:off x="4772914" y="2434844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025644" y="2401316"/>
            <a:ext cx="20326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Times New Roman"/>
                <a:cs typeface="Times New Roman"/>
              </a:rPr>
              <a:t>Statistical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Tools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&amp;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Analysis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Plan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702809" y="2874010"/>
            <a:ext cx="269240" cy="269240"/>
            <a:chOff x="4702809" y="2874010"/>
            <a:chExt cx="269240" cy="269240"/>
          </a:xfrm>
        </p:grpSpPr>
        <p:sp>
          <p:nvSpPr>
            <p:cNvPr id="66" name="object 66"/>
            <p:cNvSpPr/>
            <p:nvPr/>
          </p:nvSpPr>
          <p:spPr>
            <a:xfrm>
              <a:off x="4709159" y="2880360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4709159" y="2880360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/>
          <p:cNvSpPr txBox="1"/>
          <p:nvPr/>
        </p:nvSpPr>
        <p:spPr>
          <a:xfrm>
            <a:off x="4772914" y="2928620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025644" y="2895092"/>
            <a:ext cx="23742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Expected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Significance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&amp;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Contribution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4702809" y="3367785"/>
            <a:ext cx="269240" cy="269240"/>
            <a:chOff x="4702809" y="3367785"/>
            <a:chExt cx="269240" cy="269240"/>
          </a:xfrm>
        </p:grpSpPr>
        <p:sp>
          <p:nvSpPr>
            <p:cNvPr id="71" name="object 71"/>
            <p:cNvSpPr/>
            <p:nvPr/>
          </p:nvSpPr>
          <p:spPr>
            <a:xfrm>
              <a:off x="4709159" y="337413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2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6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4709159" y="3374135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6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2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3" name="object 73"/>
          <p:cNvSpPr txBox="1"/>
          <p:nvPr/>
        </p:nvSpPr>
        <p:spPr>
          <a:xfrm>
            <a:off x="4772914" y="3422396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14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025644" y="3388867"/>
            <a:ext cx="22580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Research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Timeline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&amp;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Work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Progress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4702809" y="3861561"/>
            <a:ext cx="269240" cy="269240"/>
            <a:chOff x="4702809" y="3861561"/>
            <a:chExt cx="269240" cy="269240"/>
          </a:xfrm>
        </p:grpSpPr>
        <p:sp>
          <p:nvSpPr>
            <p:cNvPr id="76" name="object 76"/>
            <p:cNvSpPr/>
            <p:nvPr/>
          </p:nvSpPr>
          <p:spPr>
            <a:xfrm>
              <a:off x="4709159" y="3867911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128016" y="0"/>
                  </a:move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5"/>
                  </a:lnTo>
                  <a:lnTo>
                    <a:pt x="10060" y="177845"/>
                  </a:lnTo>
                  <a:lnTo>
                    <a:pt x="37495" y="218536"/>
                  </a:lnTo>
                  <a:lnTo>
                    <a:pt x="78186" y="245971"/>
                  </a:lnTo>
                  <a:lnTo>
                    <a:pt x="128016" y="256031"/>
                  </a:lnTo>
                  <a:lnTo>
                    <a:pt x="177845" y="245971"/>
                  </a:lnTo>
                  <a:lnTo>
                    <a:pt x="218536" y="218536"/>
                  </a:lnTo>
                  <a:lnTo>
                    <a:pt x="245971" y="177845"/>
                  </a:lnTo>
                  <a:lnTo>
                    <a:pt x="256032" y="128015"/>
                  </a:lnTo>
                  <a:lnTo>
                    <a:pt x="245971" y="78186"/>
                  </a:lnTo>
                  <a:lnTo>
                    <a:pt x="218536" y="37495"/>
                  </a:lnTo>
                  <a:lnTo>
                    <a:pt x="177845" y="100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4709159" y="3867911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0" y="128015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77845" y="10060"/>
                  </a:lnTo>
                  <a:lnTo>
                    <a:pt x="218536" y="37495"/>
                  </a:lnTo>
                  <a:lnTo>
                    <a:pt x="245971" y="78186"/>
                  </a:lnTo>
                  <a:lnTo>
                    <a:pt x="256032" y="128015"/>
                  </a:lnTo>
                  <a:lnTo>
                    <a:pt x="245971" y="177845"/>
                  </a:lnTo>
                  <a:lnTo>
                    <a:pt x="218536" y="218536"/>
                  </a:lnTo>
                  <a:lnTo>
                    <a:pt x="177845" y="245971"/>
                  </a:lnTo>
                  <a:lnTo>
                    <a:pt x="128016" y="256031"/>
                  </a:lnTo>
                  <a:lnTo>
                    <a:pt x="78186" y="245971"/>
                  </a:lnTo>
                  <a:lnTo>
                    <a:pt x="37495" y="218536"/>
                  </a:lnTo>
                  <a:lnTo>
                    <a:pt x="10060" y="177845"/>
                  </a:lnTo>
                  <a:lnTo>
                    <a:pt x="0" y="128015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/>
          <p:cNvSpPr txBox="1"/>
          <p:nvPr/>
        </p:nvSpPr>
        <p:spPr>
          <a:xfrm>
            <a:off x="4772914" y="3916172"/>
            <a:ext cx="12827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FFFFFF"/>
                </a:solidFill>
                <a:latin typeface="Times New Roman"/>
                <a:cs typeface="Times New Roman"/>
              </a:rPr>
              <a:t>15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25644" y="3882644"/>
            <a:ext cx="6985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Times New Roman"/>
                <a:cs typeface="Times New Roman"/>
              </a:rPr>
              <a:t>References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4114" y="320040"/>
            <a:ext cx="2035764" cy="914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6350" y="1383538"/>
            <a:ext cx="9156700" cy="58419"/>
            <a:chOff x="-6350" y="1383538"/>
            <a:chExt cx="9156700" cy="58419"/>
          </a:xfrm>
        </p:grpSpPr>
        <p:sp>
          <p:nvSpPr>
            <p:cNvPr id="4" name="object 4"/>
            <p:cNvSpPr/>
            <p:nvPr/>
          </p:nvSpPr>
          <p:spPr>
            <a:xfrm>
              <a:off x="0" y="1389888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9144000" y="457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389888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0" y="0"/>
                  </a:moveTo>
                  <a:lnTo>
                    <a:pt x="9144000" y="0"/>
                  </a:lnTo>
                  <a:lnTo>
                    <a:pt x="9144000" y="45720"/>
                  </a:lnTo>
                  <a:lnTo>
                    <a:pt x="0" y="4572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003294" y="1610359"/>
            <a:ext cx="3136900" cy="8178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200">
                <a:solidFill>
                  <a:srgbClr val="000000"/>
                </a:solidFill>
              </a:rPr>
              <a:t>Thank</a:t>
            </a:r>
            <a:r>
              <a:rPr dirty="0" sz="5200" spc="-250">
                <a:solidFill>
                  <a:srgbClr val="000000"/>
                </a:solidFill>
              </a:rPr>
              <a:t> </a:t>
            </a:r>
            <a:r>
              <a:rPr dirty="0" sz="5200" spc="-550">
                <a:solidFill>
                  <a:srgbClr val="000000"/>
                </a:solidFill>
              </a:rPr>
              <a:t>Y</a:t>
            </a:r>
            <a:r>
              <a:rPr dirty="0" sz="5200" spc="30">
                <a:solidFill>
                  <a:srgbClr val="000000"/>
                </a:solidFill>
              </a:rPr>
              <a:t>o</a:t>
            </a:r>
            <a:r>
              <a:rPr dirty="0" sz="5200" spc="25">
                <a:solidFill>
                  <a:srgbClr val="000000"/>
                </a:solidFill>
              </a:rPr>
              <a:t>u</a:t>
            </a:r>
            <a:endParaRPr sz="5200"/>
          </a:p>
        </p:txBody>
      </p:sp>
      <p:sp>
        <p:nvSpPr>
          <p:cNvPr id="7" name="object 7"/>
          <p:cNvSpPr/>
          <p:nvPr/>
        </p:nvSpPr>
        <p:spPr>
          <a:xfrm>
            <a:off x="2743200" y="2697479"/>
            <a:ext cx="3657600" cy="402590"/>
          </a:xfrm>
          <a:custGeom>
            <a:avLst/>
            <a:gdLst/>
            <a:ahLst/>
            <a:cxnLst/>
            <a:rect l="l" t="t" r="r" b="b"/>
            <a:pathLst>
              <a:path w="3657600" h="402589">
                <a:moveTo>
                  <a:pt x="0" y="73151"/>
                </a:moveTo>
                <a:lnTo>
                  <a:pt x="5748" y="44678"/>
                </a:lnTo>
                <a:lnTo>
                  <a:pt x="21426" y="21426"/>
                </a:lnTo>
                <a:lnTo>
                  <a:pt x="44678" y="5748"/>
                </a:lnTo>
                <a:lnTo>
                  <a:pt x="73152" y="0"/>
                </a:lnTo>
                <a:lnTo>
                  <a:pt x="3584448" y="0"/>
                </a:lnTo>
                <a:lnTo>
                  <a:pt x="3612921" y="5748"/>
                </a:lnTo>
                <a:lnTo>
                  <a:pt x="3636173" y="21426"/>
                </a:lnTo>
                <a:lnTo>
                  <a:pt x="3651851" y="44678"/>
                </a:lnTo>
                <a:lnTo>
                  <a:pt x="3657600" y="73151"/>
                </a:lnTo>
                <a:lnTo>
                  <a:pt x="3657600" y="329183"/>
                </a:lnTo>
                <a:lnTo>
                  <a:pt x="3651851" y="357657"/>
                </a:lnTo>
                <a:lnTo>
                  <a:pt x="3636173" y="380909"/>
                </a:lnTo>
                <a:lnTo>
                  <a:pt x="3612921" y="396587"/>
                </a:lnTo>
                <a:lnTo>
                  <a:pt x="3584448" y="402335"/>
                </a:lnTo>
                <a:lnTo>
                  <a:pt x="73152" y="402335"/>
                </a:lnTo>
                <a:lnTo>
                  <a:pt x="44678" y="396587"/>
                </a:lnTo>
                <a:lnTo>
                  <a:pt x="21426" y="380909"/>
                </a:lnTo>
                <a:lnTo>
                  <a:pt x="5748" y="357657"/>
                </a:lnTo>
                <a:lnTo>
                  <a:pt x="0" y="329183"/>
                </a:lnTo>
                <a:lnTo>
                  <a:pt x="0" y="73151"/>
                </a:lnTo>
                <a:close/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391915" y="2777743"/>
            <a:ext cx="23596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latin typeface="Times New Roman"/>
                <a:cs typeface="Times New Roman"/>
              </a:rPr>
              <a:t>Open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for</a:t>
            </a:r>
            <a:r>
              <a:rPr dirty="0" sz="1300" spc="-5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Questions</a:t>
            </a:r>
            <a:r>
              <a:rPr dirty="0" sz="1300" spc="-3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&amp;</a:t>
            </a:r>
            <a:r>
              <a:rPr dirty="0" sz="1300" spc="-30" b="1">
                <a:latin typeface="Times New Roman"/>
                <a:cs typeface="Times New Roman"/>
              </a:rPr>
              <a:t> </a:t>
            </a:r>
            <a:r>
              <a:rPr dirty="0" sz="1300" spc="-10" b="1">
                <a:latin typeface="Times New Roman"/>
                <a:cs typeface="Times New Roman"/>
              </a:rPr>
              <a:t>Discussion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14313" y="3180701"/>
            <a:ext cx="1313180" cy="1049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397510">
              <a:lnSpc>
                <a:spcPct val="152700"/>
              </a:lnSpc>
              <a:spcBef>
                <a:spcPts val="100"/>
              </a:spcBef>
            </a:pPr>
            <a:r>
              <a:rPr dirty="0" sz="1100" b="1">
                <a:latin typeface="Times New Roman"/>
                <a:cs typeface="Times New Roman"/>
              </a:rPr>
              <a:t>Scholar</a:t>
            </a:r>
            <a:r>
              <a:rPr dirty="0" sz="1100" spc="-25" b="1">
                <a:latin typeface="Times New Roman"/>
                <a:cs typeface="Times New Roman"/>
              </a:rPr>
              <a:t> </a:t>
            </a:r>
            <a:r>
              <a:rPr dirty="0" sz="1100" spc="-20" b="1">
                <a:latin typeface="Times New Roman"/>
                <a:cs typeface="Times New Roman"/>
              </a:rPr>
              <a:t>Name: </a:t>
            </a:r>
            <a:r>
              <a:rPr dirty="0" sz="1100" b="1">
                <a:latin typeface="Times New Roman"/>
                <a:cs typeface="Times New Roman"/>
              </a:rPr>
              <a:t>Registration</a:t>
            </a:r>
            <a:r>
              <a:rPr dirty="0" sz="1100" spc="-60" b="1">
                <a:latin typeface="Times New Roman"/>
                <a:cs typeface="Times New Roman"/>
              </a:rPr>
              <a:t> </a:t>
            </a:r>
            <a:r>
              <a:rPr dirty="0" sz="1100" spc="-20" b="1">
                <a:latin typeface="Times New Roman"/>
                <a:cs typeface="Times New Roman"/>
              </a:rPr>
              <a:t>No.: </a:t>
            </a:r>
            <a:r>
              <a:rPr dirty="0" sz="1100" b="1">
                <a:latin typeface="Times New Roman"/>
                <a:cs typeface="Times New Roman"/>
              </a:rPr>
              <a:t>Research</a:t>
            </a:r>
            <a:r>
              <a:rPr dirty="0" sz="1100" spc="-5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Supervisor:</a:t>
            </a:r>
            <a:endParaRPr sz="11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695"/>
              </a:spcBef>
            </a:pPr>
            <a:r>
              <a:rPr dirty="0" sz="1100" spc="-10" b="1">
                <a:latin typeface="Times New Roman"/>
                <a:cs typeface="Times New Roman"/>
              </a:rPr>
              <a:t>School: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76371" y="3180701"/>
            <a:ext cx="1739264" cy="1049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713105">
              <a:lnSpc>
                <a:spcPct val="1527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[Your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Full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Name] </a:t>
            </a:r>
            <a:r>
              <a:rPr dirty="0" sz="1100" spc="-10">
                <a:latin typeface="Times New Roman"/>
                <a:cs typeface="Times New Roman"/>
              </a:rPr>
              <a:t>[XXXX]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100">
                <a:latin typeface="Times New Roman"/>
                <a:cs typeface="Times New Roman"/>
              </a:rPr>
              <a:t>[Dr.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Supervisor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Name]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100">
                <a:latin typeface="Times New Roman"/>
                <a:cs typeface="Times New Roman"/>
              </a:rPr>
              <a:t>[ISME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/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ISDI /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uGDX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/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LAW]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51959" y="3255264"/>
            <a:ext cx="0" cy="1005840"/>
          </a:xfrm>
          <a:custGeom>
            <a:avLst/>
            <a:gdLst/>
            <a:ahLst/>
            <a:cxnLst/>
            <a:rect l="l" t="t" r="r" b="b"/>
            <a:pathLst>
              <a:path w="0" h="1005839">
                <a:moveTo>
                  <a:pt x="0" y="0"/>
                </a:moveTo>
                <a:lnTo>
                  <a:pt x="0" y="1005840"/>
                </a:lnTo>
              </a:path>
            </a:pathLst>
          </a:custGeom>
          <a:ln w="1270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2" name="object 12"/>
          <p:cNvGrpSpPr/>
          <p:nvPr/>
        </p:nvGrpSpPr>
        <p:grpSpPr>
          <a:xfrm>
            <a:off x="-6350" y="4858258"/>
            <a:ext cx="9156700" cy="58419"/>
            <a:chOff x="-6350" y="4858258"/>
            <a:chExt cx="9156700" cy="58419"/>
          </a:xfrm>
        </p:grpSpPr>
        <p:sp>
          <p:nvSpPr>
            <p:cNvPr id="13" name="object 13"/>
            <p:cNvSpPr/>
            <p:nvPr/>
          </p:nvSpPr>
          <p:spPr>
            <a:xfrm>
              <a:off x="0" y="4864608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20">
                  <a:moveTo>
                    <a:pt x="91440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9144000" y="457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0" y="4864608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20">
                  <a:moveTo>
                    <a:pt x="0" y="0"/>
                  </a:moveTo>
                  <a:lnTo>
                    <a:pt x="9144000" y="0"/>
                  </a:lnTo>
                  <a:lnTo>
                    <a:pt x="9144000" y="45719"/>
                  </a:lnTo>
                  <a:lnTo>
                    <a:pt x="0" y="4571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134360" y="4932679"/>
            <a:ext cx="28733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Centre</a:t>
            </a:r>
            <a:r>
              <a:rPr dirty="0" sz="9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for</a:t>
            </a: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900" spc="18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|</a:t>
            </a:r>
            <a:r>
              <a:rPr dirty="0" sz="900" spc="17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ATLAS</a:t>
            </a:r>
            <a:r>
              <a:rPr dirty="0" sz="900" spc="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SkillTech</a:t>
            </a: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545454"/>
                </a:solidFill>
                <a:latin typeface="Times New Roman"/>
                <a:cs typeface="Times New Roman"/>
              </a:rPr>
              <a:t>University, </a:t>
            </a:r>
            <a:r>
              <a:rPr dirty="0" sz="900" spc="-10">
                <a:solidFill>
                  <a:srgbClr val="545454"/>
                </a:solidFill>
                <a:latin typeface="Times New Roman"/>
                <a:cs typeface="Times New Roman"/>
              </a:rPr>
              <a:t>Mumbai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Introduction</a:t>
            </a:r>
            <a:r>
              <a:rPr dirty="0" spc="-30"/>
              <a:t> </a:t>
            </a:r>
            <a:r>
              <a:rPr dirty="0"/>
              <a:t>&amp;</a:t>
            </a:r>
            <a:r>
              <a:rPr dirty="0" spc="-25"/>
              <a:t> </a:t>
            </a:r>
            <a:r>
              <a:rPr dirty="0" spc="-10"/>
              <a:t>Background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þÿ"/>
          <p:cNvGrpSpPr/>
          <p:nvPr/>
        </p:nvGrpSpPr>
        <p:grpSpPr>
          <a:xfrm>
            <a:off x="312420" y="952500"/>
            <a:ext cx="8555990" cy="3892550"/>
            <a:chOff x="312420" y="952500"/>
            <a:chExt cx="8555990" cy="3892550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952500"/>
              <a:ext cx="8555735" cy="38922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5760" y="1005841"/>
              <a:ext cx="8412480" cy="3749040"/>
            </a:xfrm>
            <a:custGeom>
              <a:avLst/>
              <a:gdLst/>
              <a:ahLst/>
              <a:cxnLst/>
              <a:rect l="l" t="t" r="r" b="b"/>
              <a:pathLst>
                <a:path w="8412480" h="3749040">
                  <a:moveTo>
                    <a:pt x="8339340" y="0"/>
                  </a:moveTo>
                  <a:lnTo>
                    <a:pt x="73139" y="0"/>
                  </a:lnTo>
                  <a:lnTo>
                    <a:pt x="44668" y="5746"/>
                  </a:lnTo>
                  <a:lnTo>
                    <a:pt x="21420" y="21420"/>
                  </a:lnTo>
                  <a:lnTo>
                    <a:pt x="5746" y="44668"/>
                  </a:lnTo>
                  <a:lnTo>
                    <a:pt x="0" y="73139"/>
                  </a:lnTo>
                  <a:lnTo>
                    <a:pt x="0" y="3675900"/>
                  </a:lnTo>
                  <a:lnTo>
                    <a:pt x="5746" y="3704366"/>
                  </a:lnTo>
                  <a:lnTo>
                    <a:pt x="21420" y="3727615"/>
                  </a:lnTo>
                  <a:lnTo>
                    <a:pt x="44668" y="3743291"/>
                  </a:lnTo>
                  <a:lnTo>
                    <a:pt x="73139" y="3749040"/>
                  </a:lnTo>
                  <a:lnTo>
                    <a:pt x="8339340" y="3749040"/>
                  </a:lnTo>
                  <a:lnTo>
                    <a:pt x="8367811" y="3743291"/>
                  </a:lnTo>
                  <a:lnTo>
                    <a:pt x="8391059" y="3727615"/>
                  </a:lnTo>
                  <a:lnTo>
                    <a:pt x="8406733" y="3704366"/>
                  </a:lnTo>
                  <a:lnTo>
                    <a:pt x="8412480" y="3675900"/>
                  </a:lnTo>
                  <a:lnTo>
                    <a:pt x="8412480" y="73139"/>
                  </a:lnTo>
                  <a:lnTo>
                    <a:pt x="8406733" y="44668"/>
                  </a:lnTo>
                  <a:lnTo>
                    <a:pt x="8391059" y="21420"/>
                  </a:lnTo>
                  <a:lnTo>
                    <a:pt x="8367811" y="5746"/>
                  </a:lnTo>
                  <a:lnTo>
                    <a:pt x="8339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5760" y="1005841"/>
              <a:ext cx="8412480" cy="3749040"/>
            </a:xfrm>
            <a:custGeom>
              <a:avLst/>
              <a:gdLst/>
              <a:ahLst/>
              <a:cxnLst/>
              <a:rect l="l" t="t" r="r" b="b"/>
              <a:pathLst>
                <a:path w="8412480" h="3749040">
                  <a:moveTo>
                    <a:pt x="0" y="73139"/>
                  </a:moveTo>
                  <a:lnTo>
                    <a:pt x="5746" y="44668"/>
                  </a:lnTo>
                  <a:lnTo>
                    <a:pt x="21420" y="21420"/>
                  </a:lnTo>
                  <a:lnTo>
                    <a:pt x="44668" y="5746"/>
                  </a:lnTo>
                  <a:lnTo>
                    <a:pt x="73139" y="0"/>
                  </a:lnTo>
                  <a:lnTo>
                    <a:pt x="8339340" y="0"/>
                  </a:lnTo>
                  <a:lnTo>
                    <a:pt x="8367811" y="5746"/>
                  </a:lnTo>
                  <a:lnTo>
                    <a:pt x="8391059" y="21420"/>
                  </a:lnTo>
                  <a:lnTo>
                    <a:pt x="8406733" y="44668"/>
                  </a:lnTo>
                  <a:lnTo>
                    <a:pt x="8412480" y="73139"/>
                  </a:lnTo>
                  <a:lnTo>
                    <a:pt x="8412480" y="3675900"/>
                  </a:lnTo>
                  <a:lnTo>
                    <a:pt x="8406733" y="3704366"/>
                  </a:lnTo>
                  <a:lnTo>
                    <a:pt x="8391059" y="3727615"/>
                  </a:lnTo>
                  <a:lnTo>
                    <a:pt x="8367811" y="3743291"/>
                  </a:lnTo>
                  <a:lnTo>
                    <a:pt x="8339340" y="3749040"/>
                  </a:lnTo>
                  <a:lnTo>
                    <a:pt x="73139" y="3749040"/>
                  </a:lnTo>
                  <a:lnTo>
                    <a:pt x="44668" y="3743291"/>
                  </a:lnTo>
                  <a:lnTo>
                    <a:pt x="21420" y="3727615"/>
                  </a:lnTo>
                  <a:lnTo>
                    <a:pt x="5746" y="3704366"/>
                  </a:lnTo>
                  <a:lnTo>
                    <a:pt x="0" y="3675900"/>
                  </a:lnTo>
                  <a:lnTo>
                    <a:pt x="0" y="73139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1005842"/>
              <a:ext cx="2011680" cy="256540"/>
            </a:xfrm>
            <a:custGeom>
              <a:avLst/>
              <a:gdLst/>
              <a:ahLst/>
              <a:cxnLst/>
              <a:rect l="l" t="t" r="r" b="b"/>
              <a:pathLst>
                <a:path w="2011680" h="256540">
                  <a:moveTo>
                    <a:pt x="195681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956816" y="256031"/>
                  </a:lnTo>
                  <a:lnTo>
                    <a:pt x="1978172" y="251720"/>
                  </a:lnTo>
                  <a:lnTo>
                    <a:pt x="1995611" y="239963"/>
                  </a:lnTo>
                  <a:lnTo>
                    <a:pt x="2007368" y="222524"/>
                  </a:lnTo>
                  <a:lnTo>
                    <a:pt x="2011680" y="201167"/>
                  </a:lnTo>
                  <a:lnTo>
                    <a:pt x="2011680" y="54863"/>
                  </a:lnTo>
                  <a:lnTo>
                    <a:pt x="2007368" y="33507"/>
                  </a:lnTo>
                  <a:lnTo>
                    <a:pt x="1995611" y="16068"/>
                  </a:lnTo>
                  <a:lnTo>
                    <a:pt x="1978172" y="4311"/>
                  </a:lnTo>
                  <a:lnTo>
                    <a:pt x="195681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5760" y="1005842"/>
              <a:ext cx="2011680" cy="256540"/>
            </a:xfrm>
            <a:custGeom>
              <a:avLst/>
              <a:gdLst/>
              <a:ahLst/>
              <a:cxnLst/>
              <a:rect l="l" t="t" r="r" b="b"/>
              <a:pathLst>
                <a:path w="201168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956816" y="0"/>
                  </a:lnTo>
                  <a:lnTo>
                    <a:pt x="1978172" y="4311"/>
                  </a:lnTo>
                  <a:lnTo>
                    <a:pt x="1995611" y="16068"/>
                  </a:lnTo>
                  <a:lnTo>
                    <a:pt x="2007368" y="33507"/>
                  </a:lnTo>
                  <a:lnTo>
                    <a:pt x="2011680" y="54863"/>
                  </a:lnTo>
                  <a:lnTo>
                    <a:pt x="2011680" y="201167"/>
                  </a:lnTo>
                  <a:lnTo>
                    <a:pt x="2007368" y="222524"/>
                  </a:lnTo>
                  <a:lnTo>
                    <a:pt x="1995611" y="239963"/>
                  </a:lnTo>
                  <a:lnTo>
                    <a:pt x="1978172" y="251720"/>
                  </a:lnTo>
                  <a:lnTo>
                    <a:pt x="195681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53059" y="717295"/>
            <a:ext cx="8161020" cy="24866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Establish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 global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1100" spc="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national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context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of the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research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area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</a:pP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RESEARCH</a:t>
            </a:r>
            <a:r>
              <a:rPr dirty="0" sz="9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CONTEXT</a:t>
            </a: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900">
              <a:latin typeface="Times New Roman"/>
              <a:cs typeface="Times New Roman"/>
            </a:endParaRPr>
          </a:p>
          <a:p>
            <a:pPr marL="331470" indent="-90805">
              <a:lnSpc>
                <a:spcPct val="100000"/>
              </a:lnSpc>
              <a:buChar char="•"/>
              <a:tabLst>
                <a:tab pos="331470" algn="l"/>
              </a:tabLst>
            </a:pPr>
            <a:r>
              <a:rPr dirty="0" sz="1200">
                <a:latin typeface="Times New Roman"/>
                <a:cs typeface="Times New Roman"/>
              </a:rPr>
              <a:t>[Describe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broad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domain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industry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phenomenon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your research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addresses.]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Times New Roman"/>
              <a:buChar char="•"/>
            </a:pPr>
            <a:endParaRPr sz="1200">
              <a:latin typeface="Times New Roman"/>
              <a:cs typeface="Times New Roman"/>
            </a:endParaRPr>
          </a:p>
          <a:p>
            <a:pPr marL="240665" marR="5080" indent="90805">
              <a:lnSpc>
                <a:spcPct val="100000"/>
              </a:lnSpc>
              <a:buChar char="•"/>
              <a:tabLst>
                <a:tab pos="331470" algn="l"/>
              </a:tabLst>
            </a:pPr>
            <a:r>
              <a:rPr dirty="0" sz="1200">
                <a:latin typeface="Times New Roman"/>
                <a:cs typeface="Times New Roman"/>
              </a:rPr>
              <a:t>[Cite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global and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national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data,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reports,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trends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establish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importance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field.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Use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 spc="-45">
                <a:latin typeface="Times New Roman"/>
                <a:cs typeface="Times New Roman"/>
              </a:rPr>
              <a:t>APA</a:t>
            </a:r>
            <a:r>
              <a:rPr dirty="0" sz="1200" spc="-9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7th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edition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in-</a:t>
            </a:r>
            <a:r>
              <a:rPr dirty="0" sz="1200">
                <a:latin typeface="Times New Roman"/>
                <a:cs typeface="Times New Roman"/>
              </a:rPr>
              <a:t>text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citations, e.g.,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Author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(Year)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(Author,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Year).]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Times New Roman"/>
              <a:buChar char="•"/>
            </a:pPr>
            <a:endParaRPr sz="1200">
              <a:latin typeface="Times New Roman"/>
              <a:cs typeface="Times New Roman"/>
            </a:endParaRPr>
          </a:p>
          <a:p>
            <a:pPr marL="331470" indent="-90805">
              <a:lnSpc>
                <a:spcPct val="100000"/>
              </a:lnSpc>
              <a:buChar char="•"/>
              <a:tabLst>
                <a:tab pos="331470" algn="l"/>
              </a:tabLst>
            </a:pPr>
            <a:r>
              <a:rPr dirty="0" sz="1200">
                <a:latin typeface="Times New Roman"/>
                <a:cs typeface="Times New Roman"/>
              </a:rPr>
              <a:t>[Highlight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real-</a:t>
            </a:r>
            <a:r>
              <a:rPr dirty="0" sz="1200">
                <a:latin typeface="Times New Roman"/>
                <a:cs typeface="Times New Roman"/>
              </a:rPr>
              <a:t>world problem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motivates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study.]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Times New Roman"/>
              <a:buChar char="•"/>
            </a:pPr>
            <a:endParaRPr sz="1200">
              <a:latin typeface="Times New Roman"/>
              <a:cs typeface="Times New Roman"/>
            </a:endParaRPr>
          </a:p>
          <a:p>
            <a:pPr marL="331470" indent="-90805">
              <a:lnSpc>
                <a:spcPct val="100000"/>
              </a:lnSpc>
              <a:buChar char="•"/>
              <a:tabLst>
                <a:tab pos="331470" algn="l"/>
              </a:tabLst>
            </a:pPr>
            <a:r>
              <a:rPr dirty="0" sz="1200">
                <a:latin typeface="Times New Roman"/>
                <a:cs typeface="Times New Roman"/>
              </a:rPr>
              <a:t>[Explain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why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academic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research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area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timely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relevant.]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Char char="•"/>
            </a:pPr>
            <a:endParaRPr sz="1200">
              <a:latin typeface="Times New Roman"/>
              <a:cs typeface="Times New Roman"/>
            </a:endParaRPr>
          </a:p>
          <a:p>
            <a:pPr marL="331470" indent="-90805">
              <a:lnSpc>
                <a:spcPct val="100000"/>
              </a:lnSpc>
              <a:buChar char="•"/>
              <a:tabLst>
                <a:tab pos="331470" algn="l"/>
              </a:tabLst>
            </a:pPr>
            <a:r>
              <a:rPr dirty="0" sz="1200">
                <a:latin typeface="Times New Roman"/>
                <a:cs typeface="Times New Roman"/>
              </a:rPr>
              <a:t>[End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with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strong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statement linking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context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your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specific research </a:t>
            </a:r>
            <a:r>
              <a:rPr dirty="0" sz="1200" spc="-10">
                <a:latin typeface="Times New Roman"/>
                <a:cs typeface="Times New Roman"/>
              </a:rPr>
              <a:t>question.]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03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Review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Literature</a:t>
            </a:r>
            <a:r>
              <a:rPr dirty="0" spc="-70"/>
              <a:t> </a:t>
            </a:r>
            <a:r>
              <a:rPr dirty="0"/>
              <a:t>—</a:t>
            </a:r>
            <a:r>
              <a:rPr dirty="0" spc="-70"/>
              <a:t> </a:t>
            </a:r>
            <a:r>
              <a:rPr dirty="0"/>
              <a:t>Thematic</a:t>
            </a:r>
            <a:r>
              <a:rPr dirty="0" spc="-60"/>
              <a:t> </a:t>
            </a:r>
            <a:r>
              <a:rPr dirty="0" spc="-25"/>
              <a:t>Map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286194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Organise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literature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by</a:t>
            </a:r>
            <a:r>
              <a:rPr dirty="0" sz="11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themes,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not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chronologically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" name="object 6" descr="þÿ"/>
          <p:cNvGrpSpPr/>
          <p:nvPr/>
        </p:nvGrpSpPr>
        <p:grpSpPr>
          <a:xfrm>
            <a:off x="312420" y="934211"/>
            <a:ext cx="4258310" cy="1771014"/>
            <a:chOff x="312420" y="934211"/>
            <a:chExt cx="4258310" cy="1771014"/>
          </a:xfrm>
        </p:grpSpPr>
        <p:pic>
          <p:nvPicPr>
            <p:cNvPr id="7" name="object 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934211"/>
              <a:ext cx="4258055" cy="17708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5760" y="987548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554492"/>
                  </a:lnTo>
                  <a:lnTo>
                    <a:pt x="5748" y="1582963"/>
                  </a:lnTo>
                  <a:lnTo>
                    <a:pt x="21426" y="1606211"/>
                  </a:lnTo>
                  <a:lnTo>
                    <a:pt x="44678" y="1621885"/>
                  </a:lnTo>
                  <a:lnTo>
                    <a:pt x="73152" y="1627632"/>
                  </a:lnTo>
                  <a:lnTo>
                    <a:pt x="4041648" y="1627632"/>
                  </a:lnTo>
                  <a:lnTo>
                    <a:pt x="4070121" y="1621885"/>
                  </a:lnTo>
                  <a:lnTo>
                    <a:pt x="4093373" y="1606211"/>
                  </a:lnTo>
                  <a:lnTo>
                    <a:pt x="4109051" y="1582963"/>
                  </a:lnTo>
                  <a:lnTo>
                    <a:pt x="4114800" y="155449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987548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554492"/>
                  </a:lnTo>
                  <a:lnTo>
                    <a:pt x="4109051" y="1582963"/>
                  </a:lnTo>
                  <a:lnTo>
                    <a:pt x="4093373" y="1606211"/>
                  </a:lnTo>
                  <a:lnTo>
                    <a:pt x="4070121" y="1621885"/>
                  </a:lnTo>
                  <a:lnTo>
                    <a:pt x="4041648" y="1627632"/>
                  </a:lnTo>
                  <a:lnTo>
                    <a:pt x="73152" y="1627632"/>
                  </a:lnTo>
                  <a:lnTo>
                    <a:pt x="44678" y="1621885"/>
                  </a:lnTo>
                  <a:lnTo>
                    <a:pt x="21426" y="1606211"/>
                  </a:lnTo>
                  <a:lnTo>
                    <a:pt x="5748" y="1582963"/>
                  </a:lnTo>
                  <a:lnTo>
                    <a:pt x="0" y="155449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5760" y="987553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40">
                  <a:moveTo>
                    <a:pt x="1682495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682495" y="256031"/>
                  </a:lnTo>
                  <a:lnTo>
                    <a:pt x="1703852" y="251720"/>
                  </a:lnTo>
                  <a:lnTo>
                    <a:pt x="1721291" y="239963"/>
                  </a:lnTo>
                  <a:lnTo>
                    <a:pt x="1733048" y="222524"/>
                  </a:lnTo>
                  <a:lnTo>
                    <a:pt x="1737360" y="201167"/>
                  </a:lnTo>
                  <a:lnTo>
                    <a:pt x="1737360" y="54863"/>
                  </a:lnTo>
                  <a:lnTo>
                    <a:pt x="1733048" y="33507"/>
                  </a:lnTo>
                  <a:lnTo>
                    <a:pt x="1721291" y="16068"/>
                  </a:lnTo>
                  <a:lnTo>
                    <a:pt x="1703852" y="4311"/>
                  </a:lnTo>
                  <a:lnTo>
                    <a:pt x="1682495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5760" y="987553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82495" y="0"/>
                  </a:lnTo>
                  <a:lnTo>
                    <a:pt x="1703852" y="4311"/>
                  </a:lnTo>
                  <a:lnTo>
                    <a:pt x="1721291" y="16068"/>
                  </a:lnTo>
                  <a:lnTo>
                    <a:pt x="1733048" y="33507"/>
                  </a:lnTo>
                  <a:lnTo>
                    <a:pt x="1737360" y="54863"/>
                  </a:lnTo>
                  <a:lnTo>
                    <a:pt x="1737360" y="201167"/>
                  </a:lnTo>
                  <a:lnTo>
                    <a:pt x="1733048" y="222524"/>
                  </a:lnTo>
                  <a:lnTo>
                    <a:pt x="1721291" y="239963"/>
                  </a:lnTo>
                  <a:lnTo>
                    <a:pt x="1703852" y="251720"/>
                  </a:lnTo>
                  <a:lnTo>
                    <a:pt x="1682495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966025" y="1028191"/>
            <a:ext cx="5372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THEME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5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2787" y="1349755"/>
            <a:ext cx="14814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latin typeface="Times New Roman"/>
                <a:cs typeface="Times New Roman"/>
              </a:rPr>
              <a:t>[Variable</a:t>
            </a:r>
            <a:r>
              <a:rPr dirty="0" sz="1200" spc="-2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1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Concept</a:t>
            </a:r>
            <a:r>
              <a:rPr dirty="0" sz="1200" spc="-65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A]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4227" y="1669795"/>
            <a:ext cx="2298065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Key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seminal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works and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their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findings.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(Year);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&amp;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(Year).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5" name="object 15" descr="þÿ"/>
          <p:cNvGrpSpPr/>
          <p:nvPr/>
        </p:nvGrpSpPr>
        <p:grpSpPr>
          <a:xfrm>
            <a:off x="4610100" y="934211"/>
            <a:ext cx="4258310" cy="1771014"/>
            <a:chOff x="4610100" y="934211"/>
            <a:chExt cx="4258310" cy="1771014"/>
          </a:xfrm>
        </p:grpSpPr>
        <p:pic>
          <p:nvPicPr>
            <p:cNvPr id="16" name="object 1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0100" y="934211"/>
              <a:ext cx="4258055" cy="177088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663439" y="987548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554492"/>
                  </a:lnTo>
                  <a:lnTo>
                    <a:pt x="5748" y="1582963"/>
                  </a:lnTo>
                  <a:lnTo>
                    <a:pt x="21426" y="1606211"/>
                  </a:lnTo>
                  <a:lnTo>
                    <a:pt x="44678" y="1621885"/>
                  </a:lnTo>
                  <a:lnTo>
                    <a:pt x="73152" y="1627632"/>
                  </a:lnTo>
                  <a:lnTo>
                    <a:pt x="4041648" y="1627632"/>
                  </a:lnTo>
                  <a:lnTo>
                    <a:pt x="4070121" y="1621885"/>
                  </a:lnTo>
                  <a:lnTo>
                    <a:pt x="4093373" y="1606211"/>
                  </a:lnTo>
                  <a:lnTo>
                    <a:pt x="4109051" y="1582963"/>
                  </a:lnTo>
                  <a:lnTo>
                    <a:pt x="4114800" y="155449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663439" y="987548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554492"/>
                  </a:lnTo>
                  <a:lnTo>
                    <a:pt x="4109051" y="1582963"/>
                  </a:lnTo>
                  <a:lnTo>
                    <a:pt x="4093373" y="1606211"/>
                  </a:lnTo>
                  <a:lnTo>
                    <a:pt x="4070121" y="1621885"/>
                  </a:lnTo>
                  <a:lnTo>
                    <a:pt x="4041648" y="1627632"/>
                  </a:lnTo>
                  <a:lnTo>
                    <a:pt x="73152" y="1627632"/>
                  </a:lnTo>
                  <a:lnTo>
                    <a:pt x="44678" y="1621885"/>
                  </a:lnTo>
                  <a:lnTo>
                    <a:pt x="21426" y="1606211"/>
                  </a:lnTo>
                  <a:lnTo>
                    <a:pt x="5748" y="1582963"/>
                  </a:lnTo>
                  <a:lnTo>
                    <a:pt x="0" y="155449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663439" y="987553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40">
                  <a:moveTo>
                    <a:pt x="1682495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682495" y="256031"/>
                  </a:lnTo>
                  <a:lnTo>
                    <a:pt x="1703852" y="251720"/>
                  </a:lnTo>
                  <a:lnTo>
                    <a:pt x="1721291" y="239963"/>
                  </a:lnTo>
                  <a:lnTo>
                    <a:pt x="1733048" y="222524"/>
                  </a:lnTo>
                  <a:lnTo>
                    <a:pt x="1737360" y="201167"/>
                  </a:lnTo>
                  <a:lnTo>
                    <a:pt x="1737360" y="54863"/>
                  </a:lnTo>
                  <a:lnTo>
                    <a:pt x="1733048" y="33507"/>
                  </a:lnTo>
                  <a:lnTo>
                    <a:pt x="1721291" y="16068"/>
                  </a:lnTo>
                  <a:lnTo>
                    <a:pt x="1703852" y="4311"/>
                  </a:lnTo>
                  <a:lnTo>
                    <a:pt x="1682495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663439" y="987553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40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82495" y="0"/>
                  </a:lnTo>
                  <a:lnTo>
                    <a:pt x="1703852" y="4311"/>
                  </a:lnTo>
                  <a:lnTo>
                    <a:pt x="1721291" y="16068"/>
                  </a:lnTo>
                  <a:lnTo>
                    <a:pt x="1733048" y="33507"/>
                  </a:lnTo>
                  <a:lnTo>
                    <a:pt x="1737360" y="54863"/>
                  </a:lnTo>
                  <a:lnTo>
                    <a:pt x="1737360" y="201167"/>
                  </a:lnTo>
                  <a:lnTo>
                    <a:pt x="1733048" y="222524"/>
                  </a:lnTo>
                  <a:lnTo>
                    <a:pt x="1721291" y="239963"/>
                  </a:lnTo>
                  <a:lnTo>
                    <a:pt x="1703852" y="251720"/>
                  </a:lnTo>
                  <a:lnTo>
                    <a:pt x="1682495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5263705" y="1028191"/>
            <a:ext cx="5372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THEME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5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60467" y="1349755"/>
            <a:ext cx="14814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latin typeface="Times New Roman"/>
                <a:cs typeface="Times New Roman"/>
              </a:rPr>
              <a:t>[Variable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Concept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B]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51908" y="1669795"/>
            <a:ext cx="2092960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Theoretical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perspectives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and</a:t>
            </a:r>
            <a:r>
              <a:rPr dirty="0" sz="1100" spc="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models.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(Year);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(Year).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312420" y="2689860"/>
            <a:ext cx="4258310" cy="1771014"/>
            <a:chOff x="312420" y="2689860"/>
            <a:chExt cx="4258310" cy="1771014"/>
          </a:xfrm>
        </p:grpSpPr>
        <p:pic>
          <p:nvPicPr>
            <p:cNvPr id="25" name="object 2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2689860"/>
              <a:ext cx="4258055" cy="177088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65760" y="2743196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554492"/>
                  </a:lnTo>
                  <a:lnTo>
                    <a:pt x="5748" y="1582963"/>
                  </a:lnTo>
                  <a:lnTo>
                    <a:pt x="21426" y="1606211"/>
                  </a:lnTo>
                  <a:lnTo>
                    <a:pt x="44678" y="1621885"/>
                  </a:lnTo>
                  <a:lnTo>
                    <a:pt x="73152" y="1627632"/>
                  </a:lnTo>
                  <a:lnTo>
                    <a:pt x="4041648" y="1627632"/>
                  </a:lnTo>
                  <a:lnTo>
                    <a:pt x="4070121" y="1621885"/>
                  </a:lnTo>
                  <a:lnTo>
                    <a:pt x="4093373" y="1606211"/>
                  </a:lnTo>
                  <a:lnTo>
                    <a:pt x="4109051" y="1582963"/>
                  </a:lnTo>
                  <a:lnTo>
                    <a:pt x="4114800" y="155449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5760" y="2743196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554492"/>
                  </a:lnTo>
                  <a:lnTo>
                    <a:pt x="4109051" y="1582963"/>
                  </a:lnTo>
                  <a:lnTo>
                    <a:pt x="4093373" y="1606211"/>
                  </a:lnTo>
                  <a:lnTo>
                    <a:pt x="4070121" y="1621885"/>
                  </a:lnTo>
                  <a:lnTo>
                    <a:pt x="4041648" y="1627632"/>
                  </a:lnTo>
                  <a:lnTo>
                    <a:pt x="73152" y="1627632"/>
                  </a:lnTo>
                  <a:lnTo>
                    <a:pt x="44678" y="1621885"/>
                  </a:lnTo>
                  <a:lnTo>
                    <a:pt x="21426" y="1606211"/>
                  </a:lnTo>
                  <a:lnTo>
                    <a:pt x="5748" y="1582963"/>
                  </a:lnTo>
                  <a:lnTo>
                    <a:pt x="0" y="155449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65760" y="2743201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39">
                  <a:moveTo>
                    <a:pt x="1682495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682495" y="256031"/>
                  </a:lnTo>
                  <a:lnTo>
                    <a:pt x="1703852" y="251720"/>
                  </a:lnTo>
                  <a:lnTo>
                    <a:pt x="1721291" y="239963"/>
                  </a:lnTo>
                  <a:lnTo>
                    <a:pt x="1733048" y="222524"/>
                  </a:lnTo>
                  <a:lnTo>
                    <a:pt x="1737360" y="201167"/>
                  </a:lnTo>
                  <a:lnTo>
                    <a:pt x="1737360" y="54863"/>
                  </a:lnTo>
                  <a:lnTo>
                    <a:pt x="1733048" y="33507"/>
                  </a:lnTo>
                  <a:lnTo>
                    <a:pt x="1721291" y="16068"/>
                  </a:lnTo>
                  <a:lnTo>
                    <a:pt x="1703852" y="4311"/>
                  </a:lnTo>
                  <a:lnTo>
                    <a:pt x="1682495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65760" y="2743201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3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82495" y="0"/>
                  </a:lnTo>
                  <a:lnTo>
                    <a:pt x="1703852" y="4311"/>
                  </a:lnTo>
                  <a:lnTo>
                    <a:pt x="1721291" y="16068"/>
                  </a:lnTo>
                  <a:lnTo>
                    <a:pt x="1733048" y="33507"/>
                  </a:lnTo>
                  <a:lnTo>
                    <a:pt x="1737360" y="54863"/>
                  </a:lnTo>
                  <a:lnTo>
                    <a:pt x="1737360" y="201167"/>
                  </a:lnTo>
                  <a:lnTo>
                    <a:pt x="1733048" y="222524"/>
                  </a:lnTo>
                  <a:lnTo>
                    <a:pt x="1721291" y="239963"/>
                  </a:lnTo>
                  <a:lnTo>
                    <a:pt x="1703852" y="251720"/>
                  </a:lnTo>
                  <a:lnTo>
                    <a:pt x="1682495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966025" y="2783839"/>
            <a:ext cx="5372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THEME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5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2787" y="3105404"/>
            <a:ext cx="25019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Times New Roman"/>
                <a:cs typeface="Times New Roman"/>
              </a:rPr>
              <a:t>[Relationship</a:t>
            </a:r>
            <a:r>
              <a:rPr dirty="0" sz="1200" spc="-4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3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Mediator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Moderator]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4227" y="3425444"/>
            <a:ext cx="2030095" cy="36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Empirical</a:t>
            </a:r>
            <a:r>
              <a:rPr dirty="0" sz="1100" spc="-3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studies</a:t>
            </a:r>
            <a:r>
              <a:rPr dirty="0" sz="1100" spc="-4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on</a:t>
            </a:r>
            <a:r>
              <a:rPr dirty="0" sz="1100" spc="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relationships.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et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al.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(Year);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(Year).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3" name="object 33" descr="þÿ"/>
          <p:cNvGrpSpPr/>
          <p:nvPr/>
        </p:nvGrpSpPr>
        <p:grpSpPr>
          <a:xfrm>
            <a:off x="4610100" y="2689860"/>
            <a:ext cx="4258310" cy="1771014"/>
            <a:chOff x="4610100" y="2689860"/>
            <a:chExt cx="4258310" cy="1771014"/>
          </a:xfrm>
        </p:grpSpPr>
        <p:pic>
          <p:nvPicPr>
            <p:cNvPr id="34" name="object 3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0100" y="2689860"/>
              <a:ext cx="4258055" cy="177088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663439" y="2743196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404164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1554492"/>
                  </a:lnTo>
                  <a:lnTo>
                    <a:pt x="5748" y="1582963"/>
                  </a:lnTo>
                  <a:lnTo>
                    <a:pt x="21426" y="1606211"/>
                  </a:lnTo>
                  <a:lnTo>
                    <a:pt x="44678" y="1621885"/>
                  </a:lnTo>
                  <a:lnTo>
                    <a:pt x="73152" y="1627632"/>
                  </a:lnTo>
                  <a:lnTo>
                    <a:pt x="4041648" y="1627632"/>
                  </a:lnTo>
                  <a:lnTo>
                    <a:pt x="4070121" y="1621885"/>
                  </a:lnTo>
                  <a:lnTo>
                    <a:pt x="4093373" y="1606211"/>
                  </a:lnTo>
                  <a:lnTo>
                    <a:pt x="4109051" y="1582963"/>
                  </a:lnTo>
                  <a:lnTo>
                    <a:pt x="4114800" y="1554492"/>
                  </a:lnTo>
                  <a:lnTo>
                    <a:pt x="4114800" y="73151"/>
                  </a:lnTo>
                  <a:lnTo>
                    <a:pt x="4109051" y="44678"/>
                  </a:lnTo>
                  <a:lnTo>
                    <a:pt x="4093373" y="21426"/>
                  </a:lnTo>
                  <a:lnTo>
                    <a:pt x="4070121" y="5748"/>
                  </a:lnTo>
                  <a:lnTo>
                    <a:pt x="404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4663439" y="2743196"/>
              <a:ext cx="4114800" cy="1628139"/>
            </a:xfrm>
            <a:custGeom>
              <a:avLst/>
              <a:gdLst/>
              <a:ahLst/>
              <a:cxnLst/>
              <a:rect l="l" t="t" r="r" b="b"/>
              <a:pathLst>
                <a:path w="4114800" h="1628139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4041648" y="0"/>
                  </a:lnTo>
                  <a:lnTo>
                    <a:pt x="4070121" y="5748"/>
                  </a:lnTo>
                  <a:lnTo>
                    <a:pt x="4093373" y="21426"/>
                  </a:lnTo>
                  <a:lnTo>
                    <a:pt x="4109051" y="44678"/>
                  </a:lnTo>
                  <a:lnTo>
                    <a:pt x="4114800" y="73151"/>
                  </a:lnTo>
                  <a:lnTo>
                    <a:pt x="4114800" y="1554492"/>
                  </a:lnTo>
                  <a:lnTo>
                    <a:pt x="4109051" y="1582963"/>
                  </a:lnTo>
                  <a:lnTo>
                    <a:pt x="4093373" y="1606211"/>
                  </a:lnTo>
                  <a:lnTo>
                    <a:pt x="4070121" y="1621885"/>
                  </a:lnTo>
                  <a:lnTo>
                    <a:pt x="4041648" y="1627632"/>
                  </a:lnTo>
                  <a:lnTo>
                    <a:pt x="73152" y="1627632"/>
                  </a:lnTo>
                  <a:lnTo>
                    <a:pt x="44678" y="1621885"/>
                  </a:lnTo>
                  <a:lnTo>
                    <a:pt x="21426" y="1606211"/>
                  </a:lnTo>
                  <a:lnTo>
                    <a:pt x="5748" y="1582963"/>
                  </a:lnTo>
                  <a:lnTo>
                    <a:pt x="0" y="1554492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663439" y="2743201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39">
                  <a:moveTo>
                    <a:pt x="1682495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682495" y="256031"/>
                  </a:lnTo>
                  <a:lnTo>
                    <a:pt x="1703852" y="251720"/>
                  </a:lnTo>
                  <a:lnTo>
                    <a:pt x="1721291" y="239963"/>
                  </a:lnTo>
                  <a:lnTo>
                    <a:pt x="1733048" y="222524"/>
                  </a:lnTo>
                  <a:lnTo>
                    <a:pt x="1737360" y="201167"/>
                  </a:lnTo>
                  <a:lnTo>
                    <a:pt x="1737360" y="54863"/>
                  </a:lnTo>
                  <a:lnTo>
                    <a:pt x="1733048" y="33507"/>
                  </a:lnTo>
                  <a:lnTo>
                    <a:pt x="1721291" y="16068"/>
                  </a:lnTo>
                  <a:lnTo>
                    <a:pt x="1703852" y="4311"/>
                  </a:lnTo>
                  <a:lnTo>
                    <a:pt x="1682495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663439" y="2743201"/>
              <a:ext cx="1737360" cy="256540"/>
            </a:xfrm>
            <a:custGeom>
              <a:avLst/>
              <a:gdLst/>
              <a:ahLst/>
              <a:cxnLst/>
              <a:rect l="l" t="t" r="r" b="b"/>
              <a:pathLst>
                <a:path w="1737360" h="25653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82495" y="0"/>
                  </a:lnTo>
                  <a:lnTo>
                    <a:pt x="1703852" y="4311"/>
                  </a:lnTo>
                  <a:lnTo>
                    <a:pt x="1721291" y="16068"/>
                  </a:lnTo>
                  <a:lnTo>
                    <a:pt x="1733048" y="33507"/>
                  </a:lnTo>
                  <a:lnTo>
                    <a:pt x="1737360" y="54863"/>
                  </a:lnTo>
                  <a:lnTo>
                    <a:pt x="1737360" y="201167"/>
                  </a:lnTo>
                  <a:lnTo>
                    <a:pt x="1733048" y="222524"/>
                  </a:lnTo>
                  <a:lnTo>
                    <a:pt x="1721291" y="239963"/>
                  </a:lnTo>
                  <a:lnTo>
                    <a:pt x="1703852" y="251720"/>
                  </a:lnTo>
                  <a:lnTo>
                    <a:pt x="1682495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5263705" y="2783839"/>
            <a:ext cx="5372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THEME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5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60467" y="3105404"/>
            <a:ext cx="19951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Times New Roman"/>
                <a:cs typeface="Times New Roman"/>
              </a:rPr>
              <a:t>[Contextual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/</a:t>
            </a:r>
            <a:r>
              <a:rPr dirty="0" sz="1200" spc="-3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Domain</a:t>
            </a:r>
            <a:r>
              <a:rPr dirty="0" sz="1200" spc="-15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Studies]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51767" y="3425444"/>
            <a:ext cx="2298065" cy="36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India-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specific</a:t>
            </a:r>
            <a:r>
              <a:rPr dirty="0" sz="1100" spc="1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1100" spc="5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sector-specific</a:t>
            </a:r>
            <a:r>
              <a:rPr dirty="0" sz="1100" spc="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research.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(Year);</a:t>
            </a:r>
            <a:r>
              <a:rPr dirty="0" sz="1100" spc="-3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&amp;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545454"/>
                </a:solidFill>
                <a:latin typeface="Times New Roman"/>
                <a:cs typeface="Times New Roman"/>
              </a:rPr>
              <a:t>Author</a:t>
            </a:r>
            <a:r>
              <a:rPr dirty="0" sz="1100" spc="-25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545454"/>
                </a:solidFill>
                <a:latin typeface="Times New Roman"/>
                <a:cs typeface="Times New Roman"/>
              </a:rPr>
              <a:t>(Year).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Review</a:t>
            </a:r>
            <a:r>
              <a:rPr dirty="0" spc="-60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/>
              <a:t>Literature</a:t>
            </a:r>
            <a:r>
              <a:rPr dirty="0" spc="-80"/>
              <a:t> </a:t>
            </a:r>
            <a:r>
              <a:rPr dirty="0"/>
              <a:t>—</a:t>
            </a:r>
            <a:r>
              <a:rPr dirty="0" spc="-45"/>
              <a:t> </a:t>
            </a:r>
            <a:r>
              <a:rPr dirty="0"/>
              <a:t>Summary</a:t>
            </a:r>
            <a:r>
              <a:rPr dirty="0" spc="-80"/>
              <a:t> </a:t>
            </a:r>
            <a:r>
              <a:rPr dirty="0" spc="-10"/>
              <a:t>Table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2088514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APA</a:t>
            </a:r>
            <a:r>
              <a:rPr dirty="0" sz="1100" spc="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7th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edition</a:t>
            </a:r>
            <a:r>
              <a:rPr dirty="0" sz="11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citations</a:t>
            </a:r>
            <a:r>
              <a:rPr dirty="0" sz="11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throughout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05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45862" y="1017776"/>
          <a:ext cx="8501380" cy="3324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0320"/>
                <a:gridCol w="1554480"/>
                <a:gridCol w="1828800"/>
                <a:gridCol w="2468879"/>
              </a:tblGrid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Author(s)</a:t>
                      </a:r>
                      <a:r>
                        <a:rPr dirty="0" sz="1100" spc="-4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1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Year</a:t>
                      </a:r>
                      <a:r>
                        <a:rPr dirty="0" sz="11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(APA)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Theme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1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Variable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Methodology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Key</a:t>
                      </a:r>
                      <a:r>
                        <a:rPr dirty="0" sz="11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Finding</a:t>
                      </a:r>
                      <a:r>
                        <a:rPr dirty="0" sz="1100" spc="-4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Gap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(2021).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(2022).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(2023).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(2024).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(2025).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749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A.,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(2026).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[Theme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Variable]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276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[Quantitative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Qualitative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 Mixed]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>
                          <a:latin typeface="Times New Roman"/>
                          <a:cs typeface="Times New Roman"/>
                        </a:rPr>
                        <a:t>[Finding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gap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identified]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44500" y="4713223"/>
            <a:ext cx="68986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Note.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Replace</a:t>
            </a:r>
            <a:r>
              <a:rPr dirty="0" sz="9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each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row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with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your actual</a:t>
            </a:r>
            <a:r>
              <a:rPr dirty="0" sz="9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reviewed</a:t>
            </a:r>
            <a:r>
              <a:rPr dirty="0" sz="9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papers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in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APA</a:t>
            </a:r>
            <a:r>
              <a:rPr dirty="0" sz="9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7th</a:t>
            </a:r>
            <a:r>
              <a:rPr dirty="0" sz="9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edition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format.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Minimum</a:t>
            </a:r>
            <a:r>
              <a:rPr dirty="0" sz="9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40–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60</a:t>
            </a:r>
            <a:r>
              <a:rPr dirty="0" sz="9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papers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recommended</a:t>
            </a:r>
            <a:r>
              <a:rPr dirty="0" sz="9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for</a:t>
            </a:r>
            <a:r>
              <a:rPr dirty="0" sz="9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doctoral-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level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review.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Research</a:t>
            </a:r>
            <a:r>
              <a:rPr dirty="0" spc="-50"/>
              <a:t> </a:t>
            </a:r>
            <a:r>
              <a:rPr dirty="0"/>
              <a:t>Gap</a:t>
            </a:r>
            <a:r>
              <a:rPr dirty="0" spc="-50"/>
              <a:t> </a:t>
            </a:r>
            <a:r>
              <a:rPr dirty="0" spc="-10"/>
              <a:t>Identification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4024629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What</a:t>
            </a:r>
            <a:r>
              <a:rPr dirty="0" sz="1100" spc="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has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NOT</a:t>
            </a:r>
            <a:r>
              <a:rPr dirty="0" sz="1100" spc="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been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studied?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What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is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missing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in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existing</a:t>
            </a:r>
            <a:r>
              <a:rPr dirty="0" sz="1100" spc="-5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literature?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9409" y="953767"/>
            <a:ext cx="8425180" cy="799465"/>
            <a:chOff x="359409" y="953767"/>
            <a:chExt cx="8425180" cy="799465"/>
          </a:xfrm>
        </p:grpSpPr>
        <p:sp>
          <p:nvSpPr>
            <p:cNvPr id="7" name="object 7"/>
            <p:cNvSpPr/>
            <p:nvPr/>
          </p:nvSpPr>
          <p:spPr>
            <a:xfrm>
              <a:off x="365759" y="960117"/>
              <a:ext cx="8412480" cy="786765"/>
            </a:xfrm>
            <a:custGeom>
              <a:avLst/>
              <a:gdLst/>
              <a:ahLst/>
              <a:cxnLst/>
              <a:rect l="l" t="t" r="r" b="b"/>
              <a:pathLst>
                <a:path w="8412480" h="78676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713231"/>
                  </a:lnTo>
                  <a:lnTo>
                    <a:pt x="8406731" y="741705"/>
                  </a:lnTo>
                  <a:lnTo>
                    <a:pt x="8391053" y="764957"/>
                  </a:lnTo>
                  <a:lnTo>
                    <a:pt x="8367801" y="780635"/>
                  </a:lnTo>
                  <a:lnTo>
                    <a:pt x="8339328" y="786383"/>
                  </a:lnTo>
                  <a:lnTo>
                    <a:pt x="73152" y="786383"/>
                  </a:lnTo>
                  <a:lnTo>
                    <a:pt x="44678" y="780635"/>
                  </a:lnTo>
                  <a:lnTo>
                    <a:pt x="21426" y="764957"/>
                  </a:lnTo>
                  <a:lnTo>
                    <a:pt x="5748" y="741705"/>
                  </a:lnTo>
                  <a:lnTo>
                    <a:pt x="0" y="71323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57199" y="1161288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173736" y="0"/>
                  </a:moveTo>
                  <a:lnTo>
                    <a:pt x="127551" y="6206"/>
                  </a:lnTo>
                  <a:lnTo>
                    <a:pt x="86049" y="23720"/>
                  </a:lnTo>
                  <a:lnTo>
                    <a:pt x="50887" y="50887"/>
                  </a:lnTo>
                  <a:lnTo>
                    <a:pt x="23720" y="86049"/>
                  </a:lnTo>
                  <a:lnTo>
                    <a:pt x="6206" y="127551"/>
                  </a:lnTo>
                  <a:lnTo>
                    <a:pt x="0" y="173736"/>
                  </a:lnTo>
                  <a:lnTo>
                    <a:pt x="6206" y="219920"/>
                  </a:lnTo>
                  <a:lnTo>
                    <a:pt x="23720" y="261422"/>
                  </a:lnTo>
                  <a:lnTo>
                    <a:pt x="50887" y="296584"/>
                  </a:lnTo>
                  <a:lnTo>
                    <a:pt x="86049" y="323751"/>
                  </a:lnTo>
                  <a:lnTo>
                    <a:pt x="127551" y="341265"/>
                  </a:lnTo>
                  <a:lnTo>
                    <a:pt x="173736" y="347472"/>
                  </a:lnTo>
                  <a:lnTo>
                    <a:pt x="219920" y="341265"/>
                  </a:lnTo>
                  <a:lnTo>
                    <a:pt x="261422" y="323751"/>
                  </a:lnTo>
                  <a:lnTo>
                    <a:pt x="296584" y="296584"/>
                  </a:lnTo>
                  <a:lnTo>
                    <a:pt x="323751" y="261422"/>
                  </a:lnTo>
                  <a:lnTo>
                    <a:pt x="341265" y="219920"/>
                  </a:lnTo>
                  <a:lnTo>
                    <a:pt x="347472" y="173736"/>
                  </a:lnTo>
                  <a:lnTo>
                    <a:pt x="341265" y="127551"/>
                  </a:lnTo>
                  <a:lnTo>
                    <a:pt x="323751" y="86049"/>
                  </a:lnTo>
                  <a:lnTo>
                    <a:pt x="296584" y="50887"/>
                  </a:lnTo>
                  <a:lnTo>
                    <a:pt x="261422" y="23720"/>
                  </a:lnTo>
                  <a:lnTo>
                    <a:pt x="219920" y="6206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57199" y="1161288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0" y="173736"/>
                  </a:moveTo>
                  <a:lnTo>
                    <a:pt x="6206" y="127551"/>
                  </a:lnTo>
                  <a:lnTo>
                    <a:pt x="23720" y="86049"/>
                  </a:lnTo>
                  <a:lnTo>
                    <a:pt x="50887" y="50887"/>
                  </a:lnTo>
                  <a:lnTo>
                    <a:pt x="86049" y="23720"/>
                  </a:lnTo>
                  <a:lnTo>
                    <a:pt x="127551" y="6206"/>
                  </a:lnTo>
                  <a:lnTo>
                    <a:pt x="173736" y="0"/>
                  </a:lnTo>
                  <a:lnTo>
                    <a:pt x="219920" y="6206"/>
                  </a:lnTo>
                  <a:lnTo>
                    <a:pt x="261422" y="23720"/>
                  </a:lnTo>
                  <a:lnTo>
                    <a:pt x="296584" y="50887"/>
                  </a:lnTo>
                  <a:lnTo>
                    <a:pt x="323751" y="86049"/>
                  </a:lnTo>
                  <a:lnTo>
                    <a:pt x="341265" y="127551"/>
                  </a:lnTo>
                  <a:lnTo>
                    <a:pt x="347472" y="173736"/>
                  </a:lnTo>
                  <a:lnTo>
                    <a:pt x="341265" y="219920"/>
                  </a:lnTo>
                  <a:lnTo>
                    <a:pt x="323751" y="261422"/>
                  </a:lnTo>
                  <a:lnTo>
                    <a:pt x="296584" y="296584"/>
                  </a:lnTo>
                  <a:lnTo>
                    <a:pt x="261422" y="323751"/>
                  </a:lnTo>
                  <a:lnTo>
                    <a:pt x="219920" y="341265"/>
                  </a:lnTo>
                  <a:lnTo>
                    <a:pt x="173736" y="347472"/>
                  </a:lnTo>
                  <a:lnTo>
                    <a:pt x="127551" y="341265"/>
                  </a:lnTo>
                  <a:lnTo>
                    <a:pt x="86049" y="323751"/>
                  </a:lnTo>
                  <a:lnTo>
                    <a:pt x="50887" y="296584"/>
                  </a:lnTo>
                  <a:lnTo>
                    <a:pt x="23720" y="261422"/>
                  </a:lnTo>
                  <a:lnTo>
                    <a:pt x="6206" y="219920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484822" y="1255268"/>
            <a:ext cx="29019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b="1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8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800" spc="-5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1427" y="1267459"/>
            <a:ext cx="6908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[Theoretical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gap: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Which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theory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has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not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been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applied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context?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Which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construct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has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been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under-</a:t>
            </a:r>
            <a:r>
              <a:rPr dirty="0" sz="1200" spc="-10">
                <a:latin typeface="Times New Roman"/>
                <a:cs typeface="Times New Roman"/>
              </a:rPr>
              <a:t>explored?]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9409" y="1868167"/>
            <a:ext cx="8425180" cy="799465"/>
            <a:chOff x="359409" y="1868167"/>
            <a:chExt cx="8425180" cy="799465"/>
          </a:xfrm>
        </p:grpSpPr>
        <p:sp>
          <p:nvSpPr>
            <p:cNvPr id="13" name="object 13"/>
            <p:cNvSpPr/>
            <p:nvPr/>
          </p:nvSpPr>
          <p:spPr>
            <a:xfrm>
              <a:off x="365759" y="1874517"/>
              <a:ext cx="8412480" cy="786765"/>
            </a:xfrm>
            <a:custGeom>
              <a:avLst/>
              <a:gdLst/>
              <a:ahLst/>
              <a:cxnLst/>
              <a:rect l="l" t="t" r="r" b="b"/>
              <a:pathLst>
                <a:path w="8412480" h="78676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713231"/>
                  </a:lnTo>
                  <a:lnTo>
                    <a:pt x="8406731" y="741705"/>
                  </a:lnTo>
                  <a:lnTo>
                    <a:pt x="8391053" y="764957"/>
                  </a:lnTo>
                  <a:lnTo>
                    <a:pt x="8367801" y="780635"/>
                  </a:lnTo>
                  <a:lnTo>
                    <a:pt x="8339328" y="786383"/>
                  </a:lnTo>
                  <a:lnTo>
                    <a:pt x="73152" y="786383"/>
                  </a:lnTo>
                  <a:lnTo>
                    <a:pt x="44678" y="780635"/>
                  </a:lnTo>
                  <a:lnTo>
                    <a:pt x="21426" y="764957"/>
                  </a:lnTo>
                  <a:lnTo>
                    <a:pt x="5748" y="741705"/>
                  </a:lnTo>
                  <a:lnTo>
                    <a:pt x="0" y="71323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57199" y="20756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173736" y="0"/>
                  </a:moveTo>
                  <a:lnTo>
                    <a:pt x="127551" y="6206"/>
                  </a:lnTo>
                  <a:lnTo>
                    <a:pt x="86049" y="23720"/>
                  </a:lnTo>
                  <a:lnTo>
                    <a:pt x="50887" y="50887"/>
                  </a:lnTo>
                  <a:lnTo>
                    <a:pt x="23720" y="86049"/>
                  </a:lnTo>
                  <a:lnTo>
                    <a:pt x="6206" y="127551"/>
                  </a:lnTo>
                  <a:lnTo>
                    <a:pt x="0" y="173736"/>
                  </a:lnTo>
                  <a:lnTo>
                    <a:pt x="6206" y="219920"/>
                  </a:lnTo>
                  <a:lnTo>
                    <a:pt x="23720" y="261422"/>
                  </a:lnTo>
                  <a:lnTo>
                    <a:pt x="50887" y="296584"/>
                  </a:lnTo>
                  <a:lnTo>
                    <a:pt x="86049" y="323751"/>
                  </a:lnTo>
                  <a:lnTo>
                    <a:pt x="127551" y="341265"/>
                  </a:lnTo>
                  <a:lnTo>
                    <a:pt x="173736" y="347472"/>
                  </a:lnTo>
                  <a:lnTo>
                    <a:pt x="219920" y="341265"/>
                  </a:lnTo>
                  <a:lnTo>
                    <a:pt x="261422" y="323751"/>
                  </a:lnTo>
                  <a:lnTo>
                    <a:pt x="296584" y="296584"/>
                  </a:lnTo>
                  <a:lnTo>
                    <a:pt x="323751" y="261422"/>
                  </a:lnTo>
                  <a:lnTo>
                    <a:pt x="341265" y="219920"/>
                  </a:lnTo>
                  <a:lnTo>
                    <a:pt x="347472" y="173736"/>
                  </a:lnTo>
                  <a:lnTo>
                    <a:pt x="341265" y="127551"/>
                  </a:lnTo>
                  <a:lnTo>
                    <a:pt x="323751" y="86049"/>
                  </a:lnTo>
                  <a:lnTo>
                    <a:pt x="296584" y="50887"/>
                  </a:lnTo>
                  <a:lnTo>
                    <a:pt x="261422" y="23720"/>
                  </a:lnTo>
                  <a:lnTo>
                    <a:pt x="219920" y="6206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7199" y="20756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80">
                  <a:moveTo>
                    <a:pt x="0" y="173736"/>
                  </a:moveTo>
                  <a:lnTo>
                    <a:pt x="6206" y="127551"/>
                  </a:lnTo>
                  <a:lnTo>
                    <a:pt x="23720" y="86049"/>
                  </a:lnTo>
                  <a:lnTo>
                    <a:pt x="50887" y="50887"/>
                  </a:lnTo>
                  <a:lnTo>
                    <a:pt x="86049" y="23720"/>
                  </a:lnTo>
                  <a:lnTo>
                    <a:pt x="127551" y="6206"/>
                  </a:lnTo>
                  <a:lnTo>
                    <a:pt x="173736" y="0"/>
                  </a:lnTo>
                  <a:lnTo>
                    <a:pt x="219920" y="6206"/>
                  </a:lnTo>
                  <a:lnTo>
                    <a:pt x="261422" y="23720"/>
                  </a:lnTo>
                  <a:lnTo>
                    <a:pt x="296584" y="50887"/>
                  </a:lnTo>
                  <a:lnTo>
                    <a:pt x="323751" y="86049"/>
                  </a:lnTo>
                  <a:lnTo>
                    <a:pt x="341265" y="127551"/>
                  </a:lnTo>
                  <a:lnTo>
                    <a:pt x="347472" y="173736"/>
                  </a:lnTo>
                  <a:lnTo>
                    <a:pt x="341265" y="219920"/>
                  </a:lnTo>
                  <a:lnTo>
                    <a:pt x="323751" y="261422"/>
                  </a:lnTo>
                  <a:lnTo>
                    <a:pt x="296584" y="296584"/>
                  </a:lnTo>
                  <a:lnTo>
                    <a:pt x="261422" y="323751"/>
                  </a:lnTo>
                  <a:lnTo>
                    <a:pt x="219920" y="341265"/>
                  </a:lnTo>
                  <a:lnTo>
                    <a:pt x="173736" y="347472"/>
                  </a:lnTo>
                  <a:lnTo>
                    <a:pt x="127551" y="341265"/>
                  </a:lnTo>
                  <a:lnTo>
                    <a:pt x="86049" y="323751"/>
                  </a:lnTo>
                  <a:lnTo>
                    <a:pt x="50887" y="296584"/>
                  </a:lnTo>
                  <a:lnTo>
                    <a:pt x="23720" y="261422"/>
                  </a:lnTo>
                  <a:lnTo>
                    <a:pt x="6206" y="219920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4822" y="2169668"/>
            <a:ext cx="2901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8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800" spc="-5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11427" y="2181860"/>
            <a:ext cx="67360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[Empirical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gap: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Which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population,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geography,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sector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under-</a:t>
            </a:r>
            <a:r>
              <a:rPr dirty="0" sz="1200">
                <a:latin typeface="Times New Roman"/>
                <a:cs typeface="Times New Roman"/>
              </a:rPr>
              <a:t>researched? Where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primary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lacking?]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9409" y="2782567"/>
            <a:ext cx="8425180" cy="799465"/>
            <a:chOff x="359409" y="2782567"/>
            <a:chExt cx="8425180" cy="799465"/>
          </a:xfrm>
        </p:grpSpPr>
        <p:sp>
          <p:nvSpPr>
            <p:cNvPr id="19" name="object 19"/>
            <p:cNvSpPr/>
            <p:nvPr/>
          </p:nvSpPr>
          <p:spPr>
            <a:xfrm>
              <a:off x="365759" y="2788917"/>
              <a:ext cx="8412480" cy="786765"/>
            </a:xfrm>
            <a:custGeom>
              <a:avLst/>
              <a:gdLst/>
              <a:ahLst/>
              <a:cxnLst/>
              <a:rect l="l" t="t" r="r" b="b"/>
              <a:pathLst>
                <a:path w="8412480" h="78676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713231"/>
                  </a:lnTo>
                  <a:lnTo>
                    <a:pt x="8406731" y="741705"/>
                  </a:lnTo>
                  <a:lnTo>
                    <a:pt x="8391053" y="764957"/>
                  </a:lnTo>
                  <a:lnTo>
                    <a:pt x="8367801" y="780635"/>
                  </a:lnTo>
                  <a:lnTo>
                    <a:pt x="8339328" y="786383"/>
                  </a:lnTo>
                  <a:lnTo>
                    <a:pt x="73152" y="786383"/>
                  </a:lnTo>
                  <a:lnTo>
                    <a:pt x="44678" y="780635"/>
                  </a:lnTo>
                  <a:lnTo>
                    <a:pt x="21426" y="764957"/>
                  </a:lnTo>
                  <a:lnTo>
                    <a:pt x="5748" y="741705"/>
                  </a:lnTo>
                  <a:lnTo>
                    <a:pt x="0" y="71323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57199" y="29900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79">
                  <a:moveTo>
                    <a:pt x="173736" y="0"/>
                  </a:moveTo>
                  <a:lnTo>
                    <a:pt x="127551" y="6206"/>
                  </a:lnTo>
                  <a:lnTo>
                    <a:pt x="86049" y="23720"/>
                  </a:lnTo>
                  <a:lnTo>
                    <a:pt x="50887" y="50887"/>
                  </a:lnTo>
                  <a:lnTo>
                    <a:pt x="23720" y="86049"/>
                  </a:lnTo>
                  <a:lnTo>
                    <a:pt x="6206" y="127551"/>
                  </a:lnTo>
                  <a:lnTo>
                    <a:pt x="0" y="173736"/>
                  </a:lnTo>
                  <a:lnTo>
                    <a:pt x="6206" y="219920"/>
                  </a:lnTo>
                  <a:lnTo>
                    <a:pt x="23720" y="261422"/>
                  </a:lnTo>
                  <a:lnTo>
                    <a:pt x="50887" y="296584"/>
                  </a:lnTo>
                  <a:lnTo>
                    <a:pt x="86049" y="323751"/>
                  </a:lnTo>
                  <a:lnTo>
                    <a:pt x="127551" y="341265"/>
                  </a:lnTo>
                  <a:lnTo>
                    <a:pt x="173736" y="347472"/>
                  </a:lnTo>
                  <a:lnTo>
                    <a:pt x="219920" y="341265"/>
                  </a:lnTo>
                  <a:lnTo>
                    <a:pt x="261422" y="323751"/>
                  </a:lnTo>
                  <a:lnTo>
                    <a:pt x="296584" y="296584"/>
                  </a:lnTo>
                  <a:lnTo>
                    <a:pt x="323751" y="261422"/>
                  </a:lnTo>
                  <a:lnTo>
                    <a:pt x="341265" y="219920"/>
                  </a:lnTo>
                  <a:lnTo>
                    <a:pt x="347472" y="173736"/>
                  </a:lnTo>
                  <a:lnTo>
                    <a:pt x="341265" y="127551"/>
                  </a:lnTo>
                  <a:lnTo>
                    <a:pt x="323751" y="86049"/>
                  </a:lnTo>
                  <a:lnTo>
                    <a:pt x="296584" y="50887"/>
                  </a:lnTo>
                  <a:lnTo>
                    <a:pt x="261422" y="23720"/>
                  </a:lnTo>
                  <a:lnTo>
                    <a:pt x="219920" y="6206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57199" y="29900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79">
                  <a:moveTo>
                    <a:pt x="0" y="173736"/>
                  </a:moveTo>
                  <a:lnTo>
                    <a:pt x="6206" y="127551"/>
                  </a:lnTo>
                  <a:lnTo>
                    <a:pt x="23720" y="86049"/>
                  </a:lnTo>
                  <a:lnTo>
                    <a:pt x="50887" y="50887"/>
                  </a:lnTo>
                  <a:lnTo>
                    <a:pt x="86049" y="23720"/>
                  </a:lnTo>
                  <a:lnTo>
                    <a:pt x="127551" y="6206"/>
                  </a:lnTo>
                  <a:lnTo>
                    <a:pt x="173736" y="0"/>
                  </a:lnTo>
                  <a:lnTo>
                    <a:pt x="219920" y="6206"/>
                  </a:lnTo>
                  <a:lnTo>
                    <a:pt x="261422" y="23720"/>
                  </a:lnTo>
                  <a:lnTo>
                    <a:pt x="296584" y="50887"/>
                  </a:lnTo>
                  <a:lnTo>
                    <a:pt x="323751" y="86049"/>
                  </a:lnTo>
                  <a:lnTo>
                    <a:pt x="341265" y="127551"/>
                  </a:lnTo>
                  <a:lnTo>
                    <a:pt x="347472" y="173736"/>
                  </a:lnTo>
                  <a:lnTo>
                    <a:pt x="341265" y="219920"/>
                  </a:lnTo>
                  <a:lnTo>
                    <a:pt x="323751" y="261422"/>
                  </a:lnTo>
                  <a:lnTo>
                    <a:pt x="296584" y="296584"/>
                  </a:lnTo>
                  <a:lnTo>
                    <a:pt x="261422" y="323751"/>
                  </a:lnTo>
                  <a:lnTo>
                    <a:pt x="219920" y="341265"/>
                  </a:lnTo>
                  <a:lnTo>
                    <a:pt x="173736" y="347472"/>
                  </a:lnTo>
                  <a:lnTo>
                    <a:pt x="127551" y="341265"/>
                  </a:lnTo>
                  <a:lnTo>
                    <a:pt x="86049" y="323751"/>
                  </a:lnTo>
                  <a:lnTo>
                    <a:pt x="50887" y="296584"/>
                  </a:lnTo>
                  <a:lnTo>
                    <a:pt x="23720" y="261422"/>
                  </a:lnTo>
                  <a:lnTo>
                    <a:pt x="6206" y="219920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484822" y="3084068"/>
            <a:ext cx="2901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8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800" spc="-5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11427" y="3096260"/>
            <a:ext cx="64135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[Methodological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gap: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What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approach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has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not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been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used?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What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measurement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issues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remain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unresolved?]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9409" y="3696967"/>
            <a:ext cx="8425180" cy="799465"/>
            <a:chOff x="359409" y="3696967"/>
            <a:chExt cx="8425180" cy="799465"/>
          </a:xfrm>
        </p:grpSpPr>
        <p:sp>
          <p:nvSpPr>
            <p:cNvPr id="25" name="object 25"/>
            <p:cNvSpPr/>
            <p:nvPr/>
          </p:nvSpPr>
          <p:spPr>
            <a:xfrm>
              <a:off x="365759" y="3703317"/>
              <a:ext cx="8412480" cy="786765"/>
            </a:xfrm>
            <a:custGeom>
              <a:avLst/>
              <a:gdLst/>
              <a:ahLst/>
              <a:cxnLst/>
              <a:rect l="l" t="t" r="r" b="b"/>
              <a:pathLst>
                <a:path w="8412480" h="786764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713231"/>
                  </a:lnTo>
                  <a:lnTo>
                    <a:pt x="8406731" y="741705"/>
                  </a:lnTo>
                  <a:lnTo>
                    <a:pt x="8391053" y="764957"/>
                  </a:lnTo>
                  <a:lnTo>
                    <a:pt x="8367801" y="780635"/>
                  </a:lnTo>
                  <a:lnTo>
                    <a:pt x="8339328" y="786383"/>
                  </a:lnTo>
                  <a:lnTo>
                    <a:pt x="73152" y="786383"/>
                  </a:lnTo>
                  <a:lnTo>
                    <a:pt x="44678" y="780635"/>
                  </a:lnTo>
                  <a:lnTo>
                    <a:pt x="21426" y="764957"/>
                  </a:lnTo>
                  <a:lnTo>
                    <a:pt x="5748" y="741705"/>
                  </a:lnTo>
                  <a:lnTo>
                    <a:pt x="0" y="713231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57199" y="39044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79">
                  <a:moveTo>
                    <a:pt x="173736" y="0"/>
                  </a:moveTo>
                  <a:lnTo>
                    <a:pt x="127551" y="6206"/>
                  </a:lnTo>
                  <a:lnTo>
                    <a:pt x="86049" y="23720"/>
                  </a:lnTo>
                  <a:lnTo>
                    <a:pt x="50887" y="50887"/>
                  </a:lnTo>
                  <a:lnTo>
                    <a:pt x="23720" y="86049"/>
                  </a:lnTo>
                  <a:lnTo>
                    <a:pt x="6206" y="127551"/>
                  </a:lnTo>
                  <a:lnTo>
                    <a:pt x="0" y="173736"/>
                  </a:lnTo>
                  <a:lnTo>
                    <a:pt x="6206" y="219920"/>
                  </a:lnTo>
                  <a:lnTo>
                    <a:pt x="23720" y="261422"/>
                  </a:lnTo>
                  <a:lnTo>
                    <a:pt x="50887" y="296584"/>
                  </a:lnTo>
                  <a:lnTo>
                    <a:pt x="86049" y="323751"/>
                  </a:lnTo>
                  <a:lnTo>
                    <a:pt x="127551" y="341265"/>
                  </a:lnTo>
                  <a:lnTo>
                    <a:pt x="173736" y="347472"/>
                  </a:lnTo>
                  <a:lnTo>
                    <a:pt x="219920" y="341265"/>
                  </a:lnTo>
                  <a:lnTo>
                    <a:pt x="261422" y="323751"/>
                  </a:lnTo>
                  <a:lnTo>
                    <a:pt x="296584" y="296584"/>
                  </a:lnTo>
                  <a:lnTo>
                    <a:pt x="323751" y="261422"/>
                  </a:lnTo>
                  <a:lnTo>
                    <a:pt x="341265" y="219920"/>
                  </a:lnTo>
                  <a:lnTo>
                    <a:pt x="347472" y="173736"/>
                  </a:lnTo>
                  <a:lnTo>
                    <a:pt x="341265" y="127551"/>
                  </a:lnTo>
                  <a:lnTo>
                    <a:pt x="323751" y="86049"/>
                  </a:lnTo>
                  <a:lnTo>
                    <a:pt x="296584" y="50887"/>
                  </a:lnTo>
                  <a:lnTo>
                    <a:pt x="261422" y="23720"/>
                  </a:lnTo>
                  <a:lnTo>
                    <a:pt x="219920" y="6206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57199" y="3904487"/>
              <a:ext cx="347980" cy="347980"/>
            </a:xfrm>
            <a:custGeom>
              <a:avLst/>
              <a:gdLst/>
              <a:ahLst/>
              <a:cxnLst/>
              <a:rect l="l" t="t" r="r" b="b"/>
              <a:pathLst>
                <a:path w="347980" h="347979">
                  <a:moveTo>
                    <a:pt x="0" y="173736"/>
                  </a:moveTo>
                  <a:lnTo>
                    <a:pt x="6206" y="127551"/>
                  </a:lnTo>
                  <a:lnTo>
                    <a:pt x="23720" y="86049"/>
                  </a:lnTo>
                  <a:lnTo>
                    <a:pt x="50887" y="50887"/>
                  </a:lnTo>
                  <a:lnTo>
                    <a:pt x="86049" y="23720"/>
                  </a:lnTo>
                  <a:lnTo>
                    <a:pt x="127551" y="6206"/>
                  </a:lnTo>
                  <a:lnTo>
                    <a:pt x="173736" y="0"/>
                  </a:lnTo>
                  <a:lnTo>
                    <a:pt x="219920" y="6206"/>
                  </a:lnTo>
                  <a:lnTo>
                    <a:pt x="261422" y="23720"/>
                  </a:lnTo>
                  <a:lnTo>
                    <a:pt x="296584" y="50887"/>
                  </a:lnTo>
                  <a:lnTo>
                    <a:pt x="323751" y="86049"/>
                  </a:lnTo>
                  <a:lnTo>
                    <a:pt x="341265" y="127551"/>
                  </a:lnTo>
                  <a:lnTo>
                    <a:pt x="347472" y="173736"/>
                  </a:lnTo>
                  <a:lnTo>
                    <a:pt x="341265" y="219920"/>
                  </a:lnTo>
                  <a:lnTo>
                    <a:pt x="323751" y="261422"/>
                  </a:lnTo>
                  <a:lnTo>
                    <a:pt x="296584" y="296584"/>
                  </a:lnTo>
                  <a:lnTo>
                    <a:pt x="261422" y="323751"/>
                  </a:lnTo>
                  <a:lnTo>
                    <a:pt x="219920" y="341265"/>
                  </a:lnTo>
                  <a:lnTo>
                    <a:pt x="173736" y="347472"/>
                  </a:lnTo>
                  <a:lnTo>
                    <a:pt x="127551" y="341265"/>
                  </a:lnTo>
                  <a:lnTo>
                    <a:pt x="86049" y="323751"/>
                  </a:lnTo>
                  <a:lnTo>
                    <a:pt x="50887" y="296584"/>
                  </a:lnTo>
                  <a:lnTo>
                    <a:pt x="23720" y="261422"/>
                  </a:lnTo>
                  <a:lnTo>
                    <a:pt x="6206" y="219920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484822" y="3998467"/>
            <a:ext cx="2901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8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800" spc="-5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06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1427" y="4010659"/>
            <a:ext cx="6405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[Contextual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gap: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Why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Indian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organisational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technological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context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different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0">
                <a:latin typeface="Times New Roman"/>
                <a:cs typeface="Times New Roman"/>
              </a:rPr>
              <a:t> under-</a:t>
            </a:r>
            <a:r>
              <a:rPr dirty="0" sz="1200" spc="-10">
                <a:latin typeface="Times New Roman"/>
                <a:cs typeface="Times New Roman"/>
              </a:rPr>
              <a:t>studied?]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Statement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 spc="-10"/>
              <a:t>Problem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þÿ"/>
          <p:cNvGrpSpPr/>
          <p:nvPr/>
        </p:nvGrpSpPr>
        <p:grpSpPr>
          <a:xfrm>
            <a:off x="312420" y="769620"/>
            <a:ext cx="8555990" cy="3161030"/>
            <a:chOff x="312420" y="769620"/>
            <a:chExt cx="8555990" cy="3161030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769620"/>
              <a:ext cx="8555735" cy="31607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5760" y="822957"/>
              <a:ext cx="8412480" cy="3017520"/>
            </a:xfrm>
            <a:custGeom>
              <a:avLst/>
              <a:gdLst/>
              <a:ahLst/>
              <a:cxnLst/>
              <a:rect l="l" t="t" r="r" b="b"/>
              <a:pathLst>
                <a:path w="8412480" h="3017520">
                  <a:moveTo>
                    <a:pt x="83393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2944368"/>
                  </a:lnTo>
                  <a:lnTo>
                    <a:pt x="5748" y="2972841"/>
                  </a:lnTo>
                  <a:lnTo>
                    <a:pt x="21426" y="2996093"/>
                  </a:lnTo>
                  <a:lnTo>
                    <a:pt x="44678" y="3011771"/>
                  </a:lnTo>
                  <a:lnTo>
                    <a:pt x="73152" y="3017520"/>
                  </a:lnTo>
                  <a:lnTo>
                    <a:pt x="8339328" y="3017520"/>
                  </a:lnTo>
                  <a:lnTo>
                    <a:pt x="8367801" y="3011771"/>
                  </a:lnTo>
                  <a:lnTo>
                    <a:pt x="8391053" y="2996093"/>
                  </a:lnTo>
                  <a:lnTo>
                    <a:pt x="8406731" y="2972841"/>
                  </a:lnTo>
                  <a:lnTo>
                    <a:pt x="8412480" y="2944368"/>
                  </a:lnTo>
                  <a:lnTo>
                    <a:pt x="8412480" y="73151"/>
                  </a:lnTo>
                  <a:lnTo>
                    <a:pt x="8406731" y="44678"/>
                  </a:lnTo>
                  <a:lnTo>
                    <a:pt x="8391053" y="21426"/>
                  </a:lnTo>
                  <a:lnTo>
                    <a:pt x="8367801" y="5748"/>
                  </a:lnTo>
                  <a:lnTo>
                    <a:pt x="833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5760" y="822957"/>
              <a:ext cx="8412480" cy="3017520"/>
            </a:xfrm>
            <a:custGeom>
              <a:avLst/>
              <a:gdLst/>
              <a:ahLst/>
              <a:cxnLst/>
              <a:rect l="l" t="t" r="r" b="b"/>
              <a:pathLst>
                <a:path w="8412480" h="301752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2944368"/>
                  </a:lnTo>
                  <a:lnTo>
                    <a:pt x="8406731" y="2972841"/>
                  </a:lnTo>
                  <a:lnTo>
                    <a:pt x="8391053" y="2996093"/>
                  </a:lnTo>
                  <a:lnTo>
                    <a:pt x="8367801" y="3011771"/>
                  </a:lnTo>
                  <a:lnTo>
                    <a:pt x="8339328" y="3017520"/>
                  </a:lnTo>
                  <a:lnTo>
                    <a:pt x="73152" y="3017520"/>
                  </a:lnTo>
                  <a:lnTo>
                    <a:pt x="44678" y="3011771"/>
                  </a:lnTo>
                  <a:lnTo>
                    <a:pt x="21426" y="2996093"/>
                  </a:lnTo>
                  <a:lnTo>
                    <a:pt x="5748" y="2972841"/>
                  </a:lnTo>
                  <a:lnTo>
                    <a:pt x="0" y="2944368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822958"/>
              <a:ext cx="2560320" cy="274320"/>
            </a:xfrm>
            <a:custGeom>
              <a:avLst/>
              <a:gdLst/>
              <a:ahLst/>
              <a:cxnLst/>
              <a:rect l="l" t="t" r="r" b="b"/>
              <a:pathLst>
                <a:path w="2560320" h="274319">
                  <a:moveTo>
                    <a:pt x="250545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19455"/>
                  </a:lnTo>
                  <a:lnTo>
                    <a:pt x="4311" y="240812"/>
                  </a:lnTo>
                  <a:lnTo>
                    <a:pt x="16068" y="258251"/>
                  </a:lnTo>
                  <a:lnTo>
                    <a:pt x="33507" y="270008"/>
                  </a:lnTo>
                  <a:lnTo>
                    <a:pt x="54864" y="274319"/>
                  </a:lnTo>
                  <a:lnTo>
                    <a:pt x="2505456" y="274319"/>
                  </a:lnTo>
                  <a:lnTo>
                    <a:pt x="2526812" y="270008"/>
                  </a:lnTo>
                  <a:lnTo>
                    <a:pt x="2544251" y="258251"/>
                  </a:lnTo>
                  <a:lnTo>
                    <a:pt x="2556008" y="240812"/>
                  </a:lnTo>
                  <a:lnTo>
                    <a:pt x="2560320" y="219455"/>
                  </a:lnTo>
                  <a:lnTo>
                    <a:pt x="2560320" y="54863"/>
                  </a:lnTo>
                  <a:lnTo>
                    <a:pt x="2556008" y="33507"/>
                  </a:lnTo>
                  <a:lnTo>
                    <a:pt x="2544251" y="16068"/>
                  </a:lnTo>
                  <a:lnTo>
                    <a:pt x="2526812" y="4311"/>
                  </a:lnTo>
                  <a:lnTo>
                    <a:pt x="250545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5760" y="822958"/>
              <a:ext cx="2560320" cy="274320"/>
            </a:xfrm>
            <a:custGeom>
              <a:avLst/>
              <a:gdLst/>
              <a:ahLst/>
              <a:cxnLst/>
              <a:rect l="l" t="t" r="r" b="b"/>
              <a:pathLst>
                <a:path w="2560320" h="27431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2505456" y="0"/>
                  </a:lnTo>
                  <a:lnTo>
                    <a:pt x="2526812" y="4311"/>
                  </a:lnTo>
                  <a:lnTo>
                    <a:pt x="2544251" y="16068"/>
                  </a:lnTo>
                  <a:lnTo>
                    <a:pt x="2556008" y="33507"/>
                  </a:lnTo>
                  <a:lnTo>
                    <a:pt x="2560320" y="54863"/>
                  </a:lnTo>
                  <a:lnTo>
                    <a:pt x="2560320" y="219455"/>
                  </a:lnTo>
                  <a:lnTo>
                    <a:pt x="2556008" y="240812"/>
                  </a:lnTo>
                  <a:lnTo>
                    <a:pt x="2544251" y="258251"/>
                  </a:lnTo>
                  <a:lnTo>
                    <a:pt x="2526812" y="270008"/>
                  </a:lnTo>
                  <a:lnTo>
                    <a:pt x="2505456" y="274319"/>
                  </a:lnTo>
                  <a:lnTo>
                    <a:pt x="54864" y="274319"/>
                  </a:lnTo>
                  <a:lnTo>
                    <a:pt x="33507" y="270008"/>
                  </a:lnTo>
                  <a:lnTo>
                    <a:pt x="16068" y="258251"/>
                  </a:lnTo>
                  <a:lnTo>
                    <a:pt x="4311" y="240812"/>
                  </a:lnTo>
                  <a:lnTo>
                    <a:pt x="0" y="219455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74265" y="872744"/>
            <a:ext cx="25438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9095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STATEMENT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1659" y="1194308"/>
            <a:ext cx="7889875" cy="167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i="1">
                <a:latin typeface="Times New Roman"/>
                <a:cs typeface="Times New Roman"/>
              </a:rPr>
              <a:t>[Write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4–</a:t>
            </a:r>
            <a:r>
              <a:rPr dirty="0" sz="1200" i="1">
                <a:latin typeface="Times New Roman"/>
                <a:cs typeface="Times New Roman"/>
              </a:rPr>
              <a:t>6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sentences</a:t>
            </a:r>
            <a:r>
              <a:rPr dirty="0" sz="1200" spc="-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that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precisely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articulate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research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problem.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98700"/>
              </a:lnSpc>
              <a:spcBef>
                <a:spcPts val="5"/>
              </a:spcBef>
            </a:pPr>
            <a:r>
              <a:rPr dirty="0" sz="1200" i="1">
                <a:latin typeface="Times New Roman"/>
                <a:cs typeface="Times New Roman"/>
              </a:rPr>
              <a:t>Begin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by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describing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situation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as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it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exists.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Then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identify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issue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or</a:t>
            </a:r>
            <a:r>
              <a:rPr dirty="0" sz="1200" spc="-4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deficiency</a:t>
            </a:r>
            <a:r>
              <a:rPr dirty="0" sz="1200" spc="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that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gives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rise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to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problem.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State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clearly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what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is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unknown,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unstudied,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or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problematic,</a:t>
            </a:r>
            <a:r>
              <a:rPr dirty="0" sz="1200" spc="-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and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describe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consequences</a:t>
            </a:r>
            <a:r>
              <a:rPr dirty="0" sz="1200" spc="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of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this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gap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remaining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unaddressed.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Conclude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with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50" i="1">
                <a:latin typeface="Times New Roman"/>
                <a:cs typeface="Times New Roman"/>
              </a:rPr>
              <a:t>a </a:t>
            </a:r>
            <a:r>
              <a:rPr dirty="0" sz="1200" i="1">
                <a:latin typeface="Times New Roman"/>
                <a:cs typeface="Times New Roman"/>
              </a:rPr>
              <a:t>sentence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that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points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toward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4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need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for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systematic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academic</a:t>
            </a:r>
            <a:r>
              <a:rPr dirty="0" sz="1200" spc="-10" i="1">
                <a:latin typeface="Times New Roman"/>
                <a:cs typeface="Times New Roman"/>
              </a:rPr>
              <a:t> investigation.]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13335">
              <a:lnSpc>
                <a:spcPct val="98800"/>
              </a:lnSpc>
            </a:pPr>
            <a:r>
              <a:rPr dirty="0" sz="1200" i="1">
                <a:latin typeface="Times New Roman"/>
                <a:cs typeface="Times New Roman"/>
              </a:rPr>
              <a:t>[Example:</a:t>
            </a:r>
            <a:r>
              <a:rPr dirty="0" sz="1200" spc="-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India's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rapidly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growing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[sector]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has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witnessed</a:t>
            </a:r>
            <a:r>
              <a:rPr dirty="0" sz="1200" spc="-10" i="1">
                <a:latin typeface="Times New Roman"/>
                <a:cs typeface="Times New Roman"/>
              </a:rPr>
              <a:t> [trend].</a:t>
            </a:r>
            <a:r>
              <a:rPr dirty="0" sz="1200" spc="-5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Despite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this,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impact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of</a:t>
            </a:r>
            <a:r>
              <a:rPr dirty="0" sz="1200" spc="-20" i="1">
                <a:latin typeface="Times New Roman"/>
                <a:cs typeface="Times New Roman"/>
              </a:rPr>
              <a:t> [Variable</a:t>
            </a:r>
            <a:r>
              <a:rPr dirty="0" sz="1200" spc="-4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A]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on</a:t>
            </a:r>
            <a:r>
              <a:rPr dirty="0" sz="1200" spc="-20" i="1">
                <a:latin typeface="Times New Roman"/>
                <a:cs typeface="Times New Roman"/>
              </a:rPr>
              <a:t> [Variable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B]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in</a:t>
            </a:r>
            <a:r>
              <a:rPr dirty="0" sz="1200" spc="-25" i="1">
                <a:latin typeface="Times New Roman"/>
                <a:cs typeface="Times New Roman"/>
              </a:rPr>
              <a:t> the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context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of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[Setting]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remains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empirically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unexamined</a:t>
            </a:r>
            <a:r>
              <a:rPr dirty="0" sz="1200" spc="5" i="1">
                <a:latin typeface="Times New Roman"/>
                <a:cs typeface="Times New Roman"/>
              </a:rPr>
              <a:t> </a:t>
            </a:r>
            <a:r>
              <a:rPr dirty="0" sz="1200" spc="-20" i="1">
                <a:latin typeface="Times New Roman"/>
                <a:cs typeface="Times New Roman"/>
              </a:rPr>
              <a:t>(Author, </a:t>
            </a:r>
            <a:r>
              <a:rPr dirty="0" sz="1200" spc="-25" i="1">
                <a:latin typeface="Times New Roman"/>
                <a:cs typeface="Times New Roman"/>
              </a:rPr>
              <a:t>Year;</a:t>
            </a:r>
            <a:r>
              <a:rPr dirty="0" sz="1200" spc="-50" i="1">
                <a:latin typeface="Times New Roman"/>
                <a:cs typeface="Times New Roman"/>
              </a:rPr>
              <a:t> </a:t>
            </a:r>
            <a:r>
              <a:rPr dirty="0" sz="1200" spc="-20" i="1">
                <a:latin typeface="Times New Roman"/>
                <a:cs typeface="Times New Roman"/>
              </a:rPr>
              <a:t>Author,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spc="-20" i="1">
                <a:latin typeface="Times New Roman"/>
                <a:cs typeface="Times New Roman"/>
              </a:rPr>
              <a:t>Year).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The</a:t>
            </a:r>
            <a:r>
              <a:rPr dirty="0" sz="1200" spc="-3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absence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of</a:t>
            </a:r>
            <a:r>
              <a:rPr dirty="0" sz="1200" spc="-3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validated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model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25" i="1">
                <a:latin typeface="Times New Roman"/>
                <a:cs typeface="Times New Roman"/>
              </a:rPr>
              <a:t>for </a:t>
            </a:r>
            <a:r>
              <a:rPr dirty="0" sz="1200" i="1">
                <a:latin typeface="Times New Roman"/>
                <a:cs typeface="Times New Roman"/>
              </a:rPr>
              <a:t>[Phenomenon]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limits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practitioners'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ability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to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[Outcome].</a:t>
            </a:r>
            <a:r>
              <a:rPr dirty="0" sz="1200" spc="-6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This</a:t>
            </a:r>
            <a:r>
              <a:rPr dirty="0" sz="1200" spc="-4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study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seeks</a:t>
            </a:r>
            <a:r>
              <a:rPr dirty="0" sz="1200" spc="-1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to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address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this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gap</a:t>
            </a:r>
            <a:r>
              <a:rPr dirty="0" sz="1200" spc="-2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by</a:t>
            </a:r>
            <a:r>
              <a:rPr dirty="0" sz="1200" spc="-20" i="1">
                <a:latin typeface="Times New Roman"/>
                <a:cs typeface="Times New Roman"/>
              </a:rPr>
              <a:t> </a:t>
            </a:r>
            <a:r>
              <a:rPr dirty="0" sz="1200" spc="-10" i="1">
                <a:latin typeface="Times New Roman"/>
                <a:cs typeface="Times New Roman"/>
              </a:rPr>
              <a:t>investigating…]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9409" y="3907279"/>
            <a:ext cx="8425180" cy="835660"/>
            <a:chOff x="359409" y="3907279"/>
            <a:chExt cx="8425180" cy="835660"/>
          </a:xfrm>
        </p:grpSpPr>
        <p:sp>
          <p:nvSpPr>
            <p:cNvPr id="14" name="object 14"/>
            <p:cNvSpPr/>
            <p:nvPr/>
          </p:nvSpPr>
          <p:spPr>
            <a:xfrm>
              <a:off x="365759" y="3913629"/>
              <a:ext cx="8412480" cy="822960"/>
            </a:xfrm>
            <a:custGeom>
              <a:avLst/>
              <a:gdLst/>
              <a:ahLst/>
              <a:cxnLst/>
              <a:rect l="l" t="t" r="r" b="b"/>
              <a:pathLst>
                <a:path w="8412480" h="822960">
                  <a:moveTo>
                    <a:pt x="83393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749807"/>
                  </a:lnTo>
                  <a:lnTo>
                    <a:pt x="5748" y="778281"/>
                  </a:lnTo>
                  <a:lnTo>
                    <a:pt x="21426" y="801533"/>
                  </a:lnTo>
                  <a:lnTo>
                    <a:pt x="44678" y="817211"/>
                  </a:lnTo>
                  <a:lnTo>
                    <a:pt x="73152" y="822959"/>
                  </a:lnTo>
                  <a:lnTo>
                    <a:pt x="8339328" y="822959"/>
                  </a:lnTo>
                  <a:lnTo>
                    <a:pt x="8367801" y="817211"/>
                  </a:lnTo>
                  <a:lnTo>
                    <a:pt x="8391053" y="801533"/>
                  </a:lnTo>
                  <a:lnTo>
                    <a:pt x="8406731" y="778281"/>
                  </a:lnTo>
                  <a:lnTo>
                    <a:pt x="8412480" y="749807"/>
                  </a:lnTo>
                  <a:lnTo>
                    <a:pt x="8412480" y="73151"/>
                  </a:lnTo>
                  <a:lnTo>
                    <a:pt x="8406731" y="44678"/>
                  </a:lnTo>
                  <a:lnTo>
                    <a:pt x="8391053" y="21426"/>
                  </a:lnTo>
                  <a:lnTo>
                    <a:pt x="8367801" y="5748"/>
                  </a:lnTo>
                  <a:lnTo>
                    <a:pt x="833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5759" y="3913629"/>
              <a:ext cx="8412480" cy="822960"/>
            </a:xfrm>
            <a:custGeom>
              <a:avLst/>
              <a:gdLst/>
              <a:ahLst/>
              <a:cxnLst/>
              <a:rect l="l" t="t" r="r" b="b"/>
              <a:pathLst>
                <a:path w="8412480" h="822960">
                  <a:moveTo>
                    <a:pt x="0" y="73151"/>
                  </a:moveTo>
                  <a:lnTo>
                    <a:pt x="5748" y="44678"/>
                  </a:lnTo>
                  <a:lnTo>
                    <a:pt x="21426" y="21426"/>
                  </a:lnTo>
                  <a:lnTo>
                    <a:pt x="44678" y="5748"/>
                  </a:lnTo>
                  <a:lnTo>
                    <a:pt x="73152" y="0"/>
                  </a:lnTo>
                  <a:lnTo>
                    <a:pt x="8339328" y="0"/>
                  </a:lnTo>
                  <a:lnTo>
                    <a:pt x="8367801" y="5748"/>
                  </a:lnTo>
                  <a:lnTo>
                    <a:pt x="8391053" y="21426"/>
                  </a:lnTo>
                  <a:lnTo>
                    <a:pt x="8406731" y="44678"/>
                  </a:lnTo>
                  <a:lnTo>
                    <a:pt x="8412480" y="73151"/>
                  </a:lnTo>
                  <a:lnTo>
                    <a:pt x="8412480" y="749807"/>
                  </a:lnTo>
                  <a:lnTo>
                    <a:pt x="8406731" y="778281"/>
                  </a:lnTo>
                  <a:lnTo>
                    <a:pt x="8391053" y="801533"/>
                  </a:lnTo>
                  <a:lnTo>
                    <a:pt x="8367801" y="817211"/>
                  </a:lnTo>
                  <a:lnTo>
                    <a:pt x="8339328" y="822959"/>
                  </a:lnTo>
                  <a:lnTo>
                    <a:pt x="73152" y="822959"/>
                  </a:lnTo>
                  <a:lnTo>
                    <a:pt x="44678" y="817211"/>
                  </a:lnTo>
                  <a:lnTo>
                    <a:pt x="21426" y="801533"/>
                  </a:lnTo>
                  <a:lnTo>
                    <a:pt x="5748" y="778281"/>
                  </a:lnTo>
                  <a:lnTo>
                    <a:pt x="0" y="749807"/>
                  </a:lnTo>
                  <a:lnTo>
                    <a:pt x="0" y="73151"/>
                  </a:lnTo>
                  <a:close/>
                </a:path>
              </a:pathLst>
            </a:custGeom>
            <a:ln w="1270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65759" y="3913634"/>
              <a:ext cx="1828800" cy="256540"/>
            </a:xfrm>
            <a:custGeom>
              <a:avLst/>
              <a:gdLst/>
              <a:ahLst/>
              <a:cxnLst/>
              <a:rect l="l" t="t" r="r" b="b"/>
              <a:pathLst>
                <a:path w="1828800" h="256539">
                  <a:moveTo>
                    <a:pt x="177393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01167"/>
                  </a:lnTo>
                  <a:lnTo>
                    <a:pt x="4311" y="222524"/>
                  </a:lnTo>
                  <a:lnTo>
                    <a:pt x="16068" y="239963"/>
                  </a:lnTo>
                  <a:lnTo>
                    <a:pt x="33507" y="251720"/>
                  </a:lnTo>
                  <a:lnTo>
                    <a:pt x="54864" y="256031"/>
                  </a:lnTo>
                  <a:lnTo>
                    <a:pt x="1773936" y="256031"/>
                  </a:lnTo>
                  <a:lnTo>
                    <a:pt x="1795292" y="251720"/>
                  </a:lnTo>
                  <a:lnTo>
                    <a:pt x="1812731" y="239963"/>
                  </a:lnTo>
                  <a:lnTo>
                    <a:pt x="1824488" y="222524"/>
                  </a:lnTo>
                  <a:lnTo>
                    <a:pt x="1828800" y="201167"/>
                  </a:lnTo>
                  <a:lnTo>
                    <a:pt x="1828800" y="54863"/>
                  </a:lnTo>
                  <a:lnTo>
                    <a:pt x="1824488" y="33507"/>
                  </a:lnTo>
                  <a:lnTo>
                    <a:pt x="1812731" y="16068"/>
                  </a:lnTo>
                  <a:lnTo>
                    <a:pt x="1795292" y="4311"/>
                  </a:lnTo>
                  <a:lnTo>
                    <a:pt x="177393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5759" y="3913633"/>
              <a:ext cx="1828800" cy="256540"/>
            </a:xfrm>
            <a:custGeom>
              <a:avLst/>
              <a:gdLst/>
              <a:ahLst/>
              <a:cxnLst/>
              <a:rect l="l" t="t" r="r" b="b"/>
              <a:pathLst>
                <a:path w="1828800" h="25653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773936" y="0"/>
                  </a:lnTo>
                  <a:lnTo>
                    <a:pt x="1795292" y="4311"/>
                  </a:lnTo>
                  <a:lnTo>
                    <a:pt x="1812731" y="16068"/>
                  </a:lnTo>
                  <a:lnTo>
                    <a:pt x="1824488" y="33507"/>
                  </a:lnTo>
                  <a:lnTo>
                    <a:pt x="1828800" y="54863"/>
                  </a:lnTo>
                  <a:lnTo>
                    <a:pt x="1828800" y="201167"/>
                  </a:lnTo>
                  <a:lnTo>
                    <a:pt x="1824488" y="222524"/>
                  </a:lnTo>
                  <a:lnTo>
                    <a:pt x="1812731" y="239963"/>
                  </a:lnTo>
                  <a:lnTo>
                    <a:pt x="1795292" y="251720"/>
                  </a:lnTo>
                  <a:lnTo>
                    <a:pt x="1773936" y="256031"/>
                  </a:lnTo>
                  <a:lnTo>
                    <a:pt x="54864" y="256031"/>
                  </a:lnTo>
                  <a:lnTo>
                    <a:pt x="33507" y="251720"/>
                  </a:lnTo>
                  <a:lnTo>
                    <a:pt x="16068" y="239963"/>
                  </a:lnTo>
                  <a:lnTo>
                    <a:pt x="4311" y="222524"/>
                  </a:lnTo>
                  <a:lnTo>
                    <a:pt x="0" y="201167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630427" y="3954271"/>
            <a:ext cx="12979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9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STUDY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07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1659" y="4277359"/>
            <a:ext cx="7793355" cy="35687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 indent="83185">
              <a:lnSpc>
                <a:spcPts val="1280"/>
              </a:lnSpc>
              <a:spcBef>
                <a:spcPts val="180"/>
              </a:spcBef>
              <a:buChar char="•"/>
              <a:tabLst>
                <a:tab pos="95885" algn="l"/>
              </a:tabLst>
            </a:pPr>
            <a:r>
              <a:rPr dirty="0" sz="1100">
                <a:latin typeface="Times New Roman"/>
                <a:cs typeface="Times New Roman"/>
              </a:rPr>
              <a:t>[Academic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need: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fills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 </a:t>
            </a:r>
            <a:r>
              <a:rPr dirty="0" sz="1100" spc="-10">
                <a:latin typeface="Times New Roman"/>
                <a:cs typeface="Times New Roman"/>
              </a:rPr>
              <a:t>theoretical/empirical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gap]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•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[Practical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need: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benefits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practitioners/policymakers]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•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[Social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need: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addresses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real </a:t>
            </a:r>
            <a:r>
              <a:rPr dirty="0" sz="1100">
                <a:latin typeface="Times New Roman"/>
                <a:cs typeface="Times New Roman"/>
              </a:rPr>
              <a:t>societal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concern]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Operational</a:t>
            </a:r>
            <a:r>
              <a:rPr dirty="0" spc="-60"/>
              <a:t> </a:t>
            </a:r>
            <a:r>
              <a:rPr dirty="0" spc="-10"/>
              <a:t>Definitions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4937759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9525">
            <a:solidFill>
              <a:srgbClr val="CCCC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3059" y="717295"/>
            <a:ext cx="494792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Define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key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terms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as</a:t>
            </a:r>
            <a:r>
              <a:rPr dirty="0" sz="1100" spc="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they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will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be</a:t>
            </a:r>
            <a:r>
              <a:rPr dirty="0" sz="1100" spc="-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operationalised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in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this</a:t>
            </a:r>
            <a:r>
              <a:rPr dirty="0" sz="11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study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(APA</a:t>
            </a:r>
            <a:r>
              <a:rPr dirty="0" sz="1100" spc="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7th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edition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10" i="1">
                <a:solidFill>
                  <a:srgbClr val="545454"/>
                </a:solidFill>
                <a:latin typeface="Times New Roman"/>
                <a:cs typeface="Times New Roman"/>
              </a:rPr>
              <a:t>citations)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08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59409" y="1060448"/>
          <a:ext cx="8501380" cy="3564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8800"/>
                <a:gridCol w="4389120"/>
                <a:gridCol w="2194560"/>
              </a:tblGrid>
              <a:tr h="5937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Key</a:t>
                      </a:r>
                      <a:r>
                        <a:rPr dirty="0" sz="11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Term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Definition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Source</a:t>
                      </a:r>
                      <a:r>
                        <a:rPr dirty="0" sz="1100" spc="-3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(APA</a:t>
                      </a:r>
                      <a:r>
                        <a:rPr dirty="0" sz="1100" spc="-3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7th)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0D2C6D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[Key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Variable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1]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4978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050">
                          <a:latin typeface="Times New Roman"/>
                          <a:cs typeface="Times New Roman"/>
                        </a:rPr>
                        <a:t>[Provide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precise,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measurable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used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study.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Avoid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dictionary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definitions — use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scholarly/theoretical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definitions.]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4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(Year).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Title.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Publisher.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[Key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Variable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2]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978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050">
                          <a:latin typeface="Times New Roman"/>
                          <a:cs typeface="Times New Roman"/>
                        </a:rPr>
                        <a:t>[Provide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precise,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measurable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used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study.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Avoid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dictionary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definitions — use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scholarly/theoretical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definitions.]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4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(Year).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Title.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Publisher.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[Key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Variable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3]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4978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050">
                          <a:latin typeface="Times New Roman"/>
                          <a:cs typeface="Times New Roman"/>
                        </a:rPr>
                        <a:t>[Provide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precise,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measurable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used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study.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Avoid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dictionary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definitions — use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scholarly/theoretical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definitions.]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4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(Year).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Title.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Publisher.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[Key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Variable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4]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978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050">
                          <a:latin typeface="Times New Roman"/>
                          <a:cs typeface="Times New Roman"/>
                        </a:rPr>
                        <a:t>[Provide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precise,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measurable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used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study.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Avoid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dictionary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definitions — use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scholarly/theoretical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definitions.]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4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(Year).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Title.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Publisher.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  <a:solidFill>
                      <a:srgbClr val="EFEFEF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[Key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Variable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5]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4978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050">
                          <a:latin typeface="Times New Roman"/>
                          <a:cs typeface="Times New Roman"/>
                        </a:rPr>
                        <a:t>[Provide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precise,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measurable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</a:t>
                      </a:r>
                      <a:r>
                        <a:rPr dirty="0" sz="10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used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study.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Avoid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dictionary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definitions — use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scholarly/theoretical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definitions.]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Author,</a:t>
                      </a:r>
                      <a:r>
                        <a:rPr dirty="0" sz="1000" spc="-4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(Year).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Title.</a:t>
                      </a:r>
                      <a:r>
                        <a:rPr dirty="0" sz="1000" spc="-25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 i="1">
                          <a:solidFill>
                            <a:srgbClr val="545454"/>
                          </a:solidFill>
                          <a:latin typeface="Times New Roman"/>
                          <a:cs typeface="Times New Roman"/>
                        </a:rPr>
                        <a:t>Publisher.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Variables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 spc="-10"/>
              <a:t>Study</a:t>
            </a:r>
          </a:p>
        </p:txBody>
      </p:sp>
      <p:sp>
        <p:nvSpPr>
          <p:cNvPr id="3" name="object 3"/>
          <p:cNvSpPr/>
          <p:nvPr/>
        </p:nvSpPr>
        <p:spPr>
          <a:xfrm>
            <a:off x="365759" y="658368"/>
            <a:ext cx="8412480" cy="0"/>
          </a:xfrm>
          <a:custGeom>
            <a:avLst/>
            <a:gdLst/>
            <a:ahLst/>
            <a:cxnLst/>
            <a:rect l="l" t="t" r="r" b="b"/>
            <a:pathLst>
              <a:path w="8412480" h="0">
                <a:moveTo>
                  <a:pt x="0" y="0"/>
                </a:moveTo>
                <a:lnTo>
                  <a:pt x="8412480" y="0"/>
                </a:lnTo>
              </a:path>
            </a:pathLst>
          </a:custGeom>
          <a:ln w="19050">
            <a:solidFill>
              <a:srgbClr val="0D2C6D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312420" y="906780"/>
            <a:ext cx="8470900" cy="4036060"/>
            <a:chOff x="312420" y="906780"/>
            <a:chExt cx="8470900" cy="4036060"/>
          </a:xfrm>
        </p:grpSpPr>
        <p:sp>
          <p:nvSpPr>
            <p:cNvPr id="5" name="object 5"/>
            <p:cNvSpPr/>
            <p:nvPr/>
          </p:nvSpPr>
          <p:spPr>
            <a:xfrm>
              <a:off x="365760" y="4937759"/>
              <a:ext cx="8412480" cy="0"/>
            </a:xfrm>
            <a:custGeom>
              <a:avLst/>
              <a:gdLst/>
              <a:ahLst/>
              <a:cxnLst/>
              <a:rect l="l" t="t" r="r" b="b"/>
              <a:pathLst>
                <a:path w="8412480" h="0">
                  <a:moveTo>
                    <a:pt x="0" y="0"/>
                  </a:moveTo>
                  <a:lnTo>
                    <a:pt x="8412480" y="0"/>
                  </a:lnTo>
                </a:path>
              </a:pathLst>
            </a:custGeom>
            <a:ln w="952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420" y="906780"/>
              <a:ext cx="2063495" cy="39837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5760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39" h="3840479">
                  <a:moveTo>
                    <a:pt x="1847075" y="0"/>
                  </a:moveTo>
                  <a:lnTo>
                    <a:pt x="73164" y="0"/>
                  </a:lnTo>
                  <a:lnTo>
                    <a:pt x="44684" y="5749"/>
                  </a:lnTo>
                  <a:lnTo>
                    <a:pt x="21428" y="21428"/>
                  </a:lnTo>
                  <a:lnTo>
                    <a:pt x="5749" y="44684"/>
                  </a:lnTo>
                  <a:lnTo>
                    <a:pt x="0" y="73164"/>
                  </a:lnTo>
                  <a:lnTo>
                    <a:pt x="0" y="3767328"/>
                  </a:lnTo>
                  <a:lnTo>
                    <a:pt x="5749" y="3795801"/>
                  </a:lnTo>
                  <a:lnTo>
                    <a:pt x="21428" y="3819053"/>
                  </a:lnTo>
                  <a:lnTo>
                    <a:pt x="44684" y="3834731"/>
                  </a:lnTo>
                  <a:lnTo>
                    <a:pt x="73164" y="3840480"/>
                  </a:lnTo>
                  <a:lnTo>
                    <a:pt x="1847075" y="3840480"/>
                  </a:lnTo>
                  <a:lnTo>
                    <a:pt x="1875555" y="3834731"/>
                  </a:lnTo>
                  <a:lnTo>
                    <a:pt x="1898811" y="3819053"/>
                  </a:lnTo>
                  <a:lnTo>
                    <a:pt x="1914490" y="3795801"/>
                  </a:lnTo>
                  <a:lnTo>
                    <a:pt x="1920239" y="3767328"/>
                  </a:lnTo>
                  <a:lnTo>
                    <a:pt x="1920239" y="73164"/>
                  </a:lnTo>
                  <a:lnTo>
                    <a:pt x="1914490" y="44684"/>
                  </a:lnTo>
                  <a:lnTo>
                    <a:pt x="1898811" y="21428"/>
                  </a:lnTo>
                  <a:lnTo>
                    <a:pt x="1875555" y="5749"/>
                  </a:lnTo>
                  <a:lnTo>
                    <a:pt x="184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5760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39" h="3840479">
                  <a:moveTo>
                    <a:pt x="0" y="73164"/>
                  </a:moveTo>
                  <a:lnTo>
                    <a:pt x="5749" y="44684"/>
                  </a:lnTo>
                  <a:lnTo>
                    <a:pt x="21428" y="21428"/>
                  </a:lnTo>
                  <a:lnTo>
                    <a:pt x="44684" y="5749"/>
                  </a:lnTo>
                  <a:lnTo>
                    <a:pt x="73164" y="0"/>
                  </a:lnTo>
                  <a:lnTo>
                    <a:pt x="1847075" y="0"/>
                  </a:lnTo>
                  <a:lnTo>
                    <a:pt x="1875555" y="5749"/>
                  </a:lnTo>
                  <a:lnTo>
                    <a:pt x="1898811" y="21428"/>
                  </a:lnTo>
                  <a:lnTo>
                    <a:pt x="1914490" y="44684"/>
                  </a:lnTo>
                  <a:lnTo>
                    <a:pt x="1920239" y="73164"/>
                  </a:lnTo>
                  <a:lnTo>
                    <a:pt x="1920239" y="3767328"/>
                  </a:lnTo>
                  <a:lnTo>
                    <a:pt x="1914490" y="3795801"/>
                  </a:lnTo>
                  <a:lnTo>
                    <a:pt x="1898811" y="3819053"/>
                  </a:lnTo>
                  <a:lnTo>
                    <a:pt x="1875555" y="3834731"/>
                  </a:lnTo>
                  <a:lnTo>
                    <a:pt x="1847075" y="3840480"/>
                  </a:lnTo>
                  <a:lnTo>
                    <a:pt x="73164" y="3840480"/>
                  </a:lnTo>
                  <a:lnTo>
                    <a:pt x="44684" y="3834731"/>
                  </a:lnTo>
                  <a:lnTo>
                    <a:pt x="21428" y="3819053"/>
                  </a:lnTo>
                  <a:lnTo>
                    <a:pt x="5749" y="3795801"/>
                  </a:lnTo>
                  <a:lnTo>
                    <a:pt x="0" y="3767328"/>
                  </a:lnTo>
                  <a:lnTo>
                    <a:pt x="0" y="73164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5760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39" h="292734">
                  <a:moveTo>
                    <a:pt x="18653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37743"/>
                  </a:lnTo>
                  <a:lnTo>
                    <a:pt x="4311" y="259100"/>
                  </a:lnTo>
                  <a:lnTo>
                    <a:pt x="16068" y="276539"/>
                  </a:lnTo>
                  <a:lnTo>
                    <a:pt x="33507" y="288296"/>
                  </a:lnTo>
                  <a:lnTo>
                    <a:pt x="54864" y="292607"/>
                  </a:lnTo>
                  <a:lnTo>
                    <a:pt x="1865376" y="292607"/>
                  </a:lnTo>
                  <a:lnTo>
                    <a:pt x="1886732" y="288296"/>
                  </a:lnTo>
                  <a:lnTo>
                    <a:pt x="1904171" y="276539"/>
                  </a:lnTo>
                  <a:lnTo>
                    <a:pt x="1915928" y="259100"/>
                  </a:lnTo>
                  <a:lnTo>
                    <a:pt x="1920239" y="237743"/>
                  </a:lnTo>
                  <a:lnTo>
                    <a:pt x="1920239" y="54863"/>
                  </a:lnTo>
                  <a:lnTo>
                    <a:pt x="1915928" y="33507"/>
                  </a:lnTo>
                  <a:lnTo>
                    <a:pt x="1904171" y="16068"/>
                  </a:lnTo>
                  <a:lnTo>
                    <a:pt x="1886732" y="4311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0D2C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5760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39" h="292734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865376" y="0"/>
                  </a:lnTo>
                  <a:lnTo>
                    <a:pt x="1886732" y="4311"/>
                  </a:lnTo>
                  <a:lnTo>
                    <a:pt x="1904171" y="16068"/>
                  </a:lnTo>
                  <a:lnTo>
                    <a:pt x="1915928" y="33507"/>
                  </a:lnTo>
                  <a:lnTo>
                    <a:pt x="1920239" y="54863"/>
                  </a:lnTo>
                  <a:lnTo>
                    <a:pt x="1920239" y="237743"/>
                  </a:lnTo>
                  <a:lnTo>
                    <a:pt x="1915928" y="259100"/>
                  </a:lnTo>
                  <a:lnTo>
                    <a:pt x="1904171" y="276539"/>
                  </a:lnTo>
                  <a:lnTo>
                    <a:pt x="1886732" y="288296"/>
                  </a:lnTo>
                  <a:lnTo>
                    <a:pt x="1865376" y="292607"/>
                  </a:lnTo>
                  <a:lnTo>
                    <a:pt x="54864" y="292607"/>
                  </a:lnTo>
                  <a:lnTo>
                    <a:pt x="33507" y="288296"/>
                  </a:lnTo>
                  <a:lnTo>
                    <a:pt x="16068" y="276539"/>
                  </a:lnTo>
                  <a:lnTo>
                    <a:pt x="4311" y="259100"/>
                  </a:lnTo>
                  <a:lnTo>
                    <a:pt x="0" y="237743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D2C6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517651" y="1307084"/>
            <a:ext cx="10560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Exogenous</a:t>
            </a:r>
            <a:r>
              <a:rPr dirty="0" sz="900" spc="-3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Predictor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9137" y="1657855"/>
            <a:ext cx="1704339" cy="415290"/>
            <a:chOff x="469137" y="1657855"/>
            <a:chExt cx="1704339" cy="415290"/>
          </a:xfrm>
        </p:grpSpPr>
        <p:sp>
          <p:nvSpPr>
            <p:cNvPr id="13" name="object 13"/>
            <p:cNvSpPr/>
            <p:nvPr/>
          </p:nvSpPr>
          <p:spPr>
            <a:xfrm>
              <a:off x="475487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75487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83993" y="1759712"/>
            <a:ext cx="167513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9784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1]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69137" y="2160775"/>
            <a:ext cx="1704339" cy="415290"/>
            <a:chOff x="469137" y="2160775"/>
            <a:chExt cx="1704339" cy="415290"/>
          </a:xfrm>
        </p:grpSpPr>
        <p:sp>
          <p:nvSpPr>
            <p:cNvPr id="17" name="object 17"/>
            <p:cNvSpPr/>
            <p:nvPr/>
          </p:nvSpPr>
          <p:spPr>
            <a:xfrm>
              <a:off x="475487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75487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483993" y="2262632"/>
            <a:ext cx="167513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9784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2]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9137" y="2663695"/>
            <a:ext cx="1704339" cy="918210"/>
            <a:chOff x="469137" y="2663695"/>
            <a:chExt cx="1704339" cy="918210"/>
          </a:xfrm>
        </p:grpSpPr>
        <p:sp>
          <p:nvSpPr>
            <p:cNvPr id="21" name="object 21"/>
            <p:cNvSpPr/>
            <p:nvPr/>
          </p:nvSpPr>
          <p:spPr>
            <a:xfrm>
              <a:off x="475487" y="267004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75487" y="267004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75487" y="317296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75487" y="317296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483993" y="2765552"/>
            <a:ext cx="1675130" cy="696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9784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3]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100">
              <a:latin typeface="Times New Roman"/>
              <a:cs typeface="Times New Roman"/>
            </a:endParaRPr>
          </a:p>
          <a:p>
            <a:pPr marL="49784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4]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6" name="object 26" descr="þÿ"/>
          <p:cNvGrpSpPr/>
          <p:nvPr/>
        </p:nvGrpSpPr>
        <p:grpSpPr>
          <a:xfrm>
            <a:off x="2433827" y="906780"/>
            <a:ext cx="2063750" cy="3983990"/>
            <a:chOff x="2433827" y="906780"/>
            <a:chExt cx="2063750" cy="3983990"/>
          </a:xfrm>
        </p:grpSpPr>
        <p:pic>
          <p:nvPicPr>
            <p:cNvPr id="27" name="object 2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3827" y="906780"/>
              <a:ext cx="2063495" cy="398373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487167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39" h="3840479">
                  <a:moveTo>
                    <a:pt x="1847075" y="0"/>
                  </a:moveTo>
                  <a:lnTo>
                    <a:pt x="73164" y="0"/>
                  </a:lnTo>
                  <a:lnTo>
                    <a:pt x="44684" y="5749"/>
                  </a:lnTo>
                  <a:lnTo>
                    <a:pt x="21428" y="21428"/>
                  </a:lnTo>
                  <a:lnTo>
                    <a:pt x="5749" y="44684"/>
                  </a:lnTo>
                  <a:lnTo>
                    <a:pt x="0" y="73164"/>
                  </a:lnTo>
                  <a:lnTo>
                    <a:pt x="0" y="3767328"/>
                  </a:lnTo>
                  <a:lnTo>
                    <a:pt x="5749" y="3795801"/>
                  </a:lnTo>
                  <a:lnTo>
                    <a:pt x="21428" y="3819053"/>
                  </a:lnTo>
                  <a:lnTo>
                    <a:pt x="44684" y="3834731"/>
                  </a:lnTo>
                  <a:lnTo>
                    <a:pt x="73164" y="3840480"/>
                  </a:lnTo>
                  <a:lnTo>
                    <a:pt x="1847075" y="3840480"/>
                  </a:lnTo>
                  <a:lnTo>
                    <a:pt x="1875555" y="3834731"/>
                  </a:lnTo>
                  <a:lnTo>
                    <a:pt x="1898811" y="3819053"/>
                  </a:lnTo>
                  <a:lnTo>
                    <a:pt x="1914490" y="3795801"/>
                  </a:lnTo>
                  <a:lnTo>
                    <a:pt x="1920239" y="3767328"/>
                  </a:lnTo>
                  <a:lnTo>
                    <a:pt x="1920239" y="73164"/>
                  </a:lnTo>
                  <a:lnTo>
                    <a:pt x="1914490" y="44684"/>
                  </a:lnTo>
                  <a:lnTo>
                    <a:pt x="1898811" y="21428"/>
                  </a:lnTo>
                  <a:lnTo>
                    <a:pt x="1875555" y="5749"/>
                  </a:lnTo>
                  <a:lnTo>
                    <a:pt x="184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487167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39" h="3840479">
                  <a:moveTo>
                    <a:pt x="0" y="73164"/>
                  </a:moveTo>
                  <a:lnTo>
                    <a:pt x="5749" y="44684"/>
                  </a:lnTo>
                  <a:lnTo>
                    <a:pt x="21428" y="21428"/>
                  </a:lnTo>
                  <a:lnTo>
                    <a:pt x="44684" y="5749"/>
                  </a:lnTo>
                  <a:lnTo>
                    <a:pt x="73164" y="0"/>
                  </a:lnTo>
                  <a:lnTo>
                    <a:pt x="1847075" y="0"/>
                  </a:lnTo>
                  <a:lnTo>
                    <a:pt x="1875555" y="5749"/>
                  </a:lnTo>
                  <a:lnTo>
                    <a:pt x="1898811" y="21428"/>
                  </a:lnTo>
                  <a:lnTo>
                    <a:pt x="1914490" y="44684"/>
                  </a:lnTo>
                  <a:lnTo>
                    <a:pt x="1920239" y="73164"/>
                  </a:lnTo>
                  <a:lnTo>
                    <a:pt x="1920239" y="3767328"/>
                  </a:lnTo>
                  <a:lnTo>
                    <a:pt x="1914490" y="3795801"/>
                  </a:lnTo>
                  <a:lnTo>
                    <a:pt x="1898811" y="3819053"/>
                  </a:lnTo>
                  <a:lnTo>
                    <a:pt x="1875555" y="3834731"/>
                  </a:lnTo>
                  <a:lnTo>
                    <a:pt x="1847075" y="3840480"/>
                  </a:lnTo>
                  <a:lnTo>
                    <a:pt x="73164" y="3840480"/>
                  </a:lnTo>
                  <a:lnTo>
                    <a:pt x="44684" y="3834731"/>
                  </a:lnTo>
                  <a:lnTo>
                    <a:pt x="21428" y="3819053"/>
                  </a:lnTo>
                  <a:lnTo>
                    <a:pt x="5749" y="3795801"/>
                  </a:lnTo>
                  <a:lnTo>
                    <a:pt x="0" y="3767328"/>
                  </a:lnTo>
                  <a:lnTo>
                    <a:pt x="0" y="73164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2487167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39" h="292734">
                  <a:moveTo>
                    <a:pt x="18653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37743"/>
                  </a:lnTo>
                  <a:lnTo>
                    <a:pt x="4311" y="259100"/>
                  </a:lnTo>
                  <a:lnTo>
                    <a:pt x="16068" y="276539"/>
                  </a:lnTo>
                  <a:lnTo>
                    <a:pt x="33507" y="288296"/>
                  </a:lnTo>
                  <a:lnTo>
                    <a:pt x="54864" y="292607"/>
                  </a:lnTo>
                  <a:lnTo>
                    <a:pt x="1865376" y="292607"/>
                  </a:lnTo>
                  <a:lnTo>
                    <a:pt x="1886732" y="288296"/>
                  </a:lnTo>
                  <a:lnTo>
                    <a:pt x="1904171" y="276539"/>
                  </a:lnTo>
                  <a:lnTo>
                    <a:pt x="1915928" y="259100"/>
                  </a:lnTo>
                  <a:lnTo>
                    <a:pt x="1920239" y="237743"/>
                  </a:lnTo>
                  <a:lnTo>
                    <a:pt x="1920239" y="54863"/>
                  </a:lnTo>
                  <a:lnTo>
                    <a:pt x="1915928" y="33507"/>
                  </a:lnTo>
                  <a:lnTo>
                    <a:pt x="1904171" y="16068"/>
                  </a:lnTo>
                  <a:lnTo>
                    <a:pt x="1886732" y="4311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2487167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39" h="292734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865376" y="0"/>
                  </a:lnTo>
                  <a:lnTo>
                    <a:pt x="1886732" y="4311"/>
                  </a:lnTo>
                  <a:lnTo>
                    <a:pt x="1904171" y="16068"/>
                  </a:lnTo>
                  <a:lnTo>
                    <a:pt x="1915928" y="33507"/>
                  </a:lnTo>
                  <a:lnTo>
                    <a:pt x="1920239" y="54863"/>
                  </a:lnTo>
                  <a:lnTo>
                    <a:pt x="1920239" y="237743"/>
                  </a:lnTo>
                  <a:lnTo>
                    <a:pt x="1915928" y="259100"/>
                  </a:lnTo>
                  <a:lnTo>
                    <a:pt x="1904171" y="276539"/>
                  </a:lnTo>
                  <a:lnTo>
                    <a:pt x="1886732" y="288296"/>
                  </a:lnTo>
                  <a:lnTo>
                    <a:pt x="1865376" y="292607"/>
                  </a:lnTo>
                  <a:lnTo>
                    <a:pt x="54864" y="292607"/>
                  </a:lnTo>
                  <a:lnTo>
                    <a:pt x="33507" y="288296"/>
                  </a:lnTo>
                  <a:lnTo>
                    <a:pt x="16068" y="276539"/>
                  </a:lnTo>
                  <a:lnTo>
                    <a:pt x="4311" y="259100"/>
                  </a:lnTo>
                  <a:lnTo>
                    <a:pt x="0" y="237743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00A99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353059" y="717295"/>
            <a:ext cx="3656329" cy="4540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Classification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of all</a:t>
            </a:r>
            <a:r>
              <a:rPr dirty="0" sz="11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variables</a:t>
            </a:r>
            <a:r>
              <a:rPr dirty="0" sz="11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entering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i="1">
                <a:solidFill>
                  <a:srgbClr val="545454"/>
                </a:solidFill>
                <a:latin typeface="Times New Roman"/>
                <a:cs typeface="Times New Roman"/>
              </a:rPr>
              <a:t>the research</a:t>
            </a:r>
            <a:r>
              <a:rPr dirty="0" sz="1100" spc="-4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1100" spc="-20" i="1">
                <a:solidFill>
                  <a:srgbClr val="545454"/>
                </a:solidFill>
                <a:latin typeface="Times New Roman"/>
                <a:cs typeface="Times New Roman"/>
              </a:rPr>
              <a:t>model</a:t>
            </a:r>
            <a:endParaRPr sz="11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1145"/>
              </a:spcBef>
              <a:tabLst>
                <a:tab pos="2544445" algn="l"/>
              </a:tabLst>
            </a:pP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75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VARIABLES</a:t>
            </a:r>
            <a:r>
              <a:rPr dirty="0" sz="75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spc="-20" b="1">
                <a:solidFill>
                  <a:srgbClr val="FFFFFF"/>
                </a:solidFill>
                <a:latin typeface="Times New Roman"/>
                <a:cs typeface="Times New Roman"/>
              </a:rPr>
              <a:t>(IV)</a:t>
            </a:r>
            <a:r>
              <a:rPr dirty="0" sz="750" b="1">
                <a:solidFill>
                  <a:srgbClr val="FFFFFF"/>
                </a:solidFill>
                <a:latin typeface="Times New Roman"/>
                <a:cs typeface="Times New Roman"/>
              </a:rPr>
              <a:t>	MEDIATING</a:t>
            </a:r>
            <a:r>
              <a:rPr dirty="0" sz="750" spc="-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639060" y="1308608"/>
            <a:ext cx="1161415" cy="29845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>
              <a:lnSpc>
                <a:spcPts val="1070"/>
              </a:lnSpc>
              <a:spcBef>
                <a:spcPts val="140"/>
              </a:spcBef>
            </a:pP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Intervening</a:t>
            </a:r>
            <a:r>
              <a:rPr dirty="0" sz="900" spc="-2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Construct</a:t>
            </a:r>
            <a:r>
              <a:rPr dirty="0" sz="900" spc="-3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spc="-25" i="1">
                <a:solidFill>
                  <a:srgbClr val="545454"/>
                </a:solidFill>
                <a:latin typeface="Times New Roman"/>
                <a:cs typeface="Times New Roman"/>
              </a:rPr>
              <a:t>(if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applicable)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590545" y="1657855"/>
            <a:ext cx="1704339" cy="415290"/>
            <a:chOff x="2590545" y="1657855"/>
            <a:chExt cx="1704339" cy="415290"/>
          </a:xfrm>
        </p:grpSpPr>
        <p:sp>
          <p:nvSpPr>
            <p:cNvPr id="35" name="object 35"/>
            <p:cNvSpPr/>
            <p:nvPr/>
          </p:nvSpPr>
          <p:spPr>
            <a:xfrm>
              <a:off x="2596895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2596895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2605401" y="1759712"/>
            <a:ext cx="167513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8260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latin typeface="Times New Roman"/>
                <a:cs typeface="Times New Roman"/>
              </a:rPr>
              <a:t>[Mediator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1]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590545" y="2160775"/>
            <a:ext cx="1704339" cy="415290"/>
            <a:chOff x="2590545" y="2160775"/>
            <a:chExt cx="1704339" cy="415290"/>
          </a:xfrm>
        </p:grpSpPr>
        <p:sp>
          <p:nvSpPr>
            <p:cNvPr id="39" name="object 39"/>
            <p:cNvSpPr/>
            <p:nvPr/>
          </p:nvSpPr>
          <p:spPr>
            <a:xfrm>
              <a:off x="2596895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2596895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2605401" y="2262632"/>
            <a:ext cx="167513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8445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[Mediator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(if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any)]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42" name="object 42" descr="þÿ"/>
          <p:cNvGrpSpPr/>
          <p:nvPr/>
        </p:nvGrpSpPr>
        <p:grpSpPr>
          <a:xfrm>
            <a:off x="4555235" y="906780"/>
            <a:ext cx="2063750" cy="3983990"/>
            <a:chOff x="4555235" y="906780"/>
            <a:chExt cx="2063750" cy="3983990"/>
          </a:xfrm>
        </p:grpSpPr>
        <p:pic>
          <p:nvPicPr>
            <p:cNvPr id="43" name="object 4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5235" y="906780"/>
              <a:ext cx="2063495" cy="398373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608575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40" h="3840479">
                  <a:moveTo>
                    <a:pt x="1847075" y="0"/>
                  </a:moveTo>
                  <a:lnTo>
                    <a:pt x="73164" y="0"/>
                  </a:lnTo>
                  <a:lnTo>
                    <a:pt x="44684" y="5749"/>
                  </a:lnTo>
                  <a:lnTo>
                    <a:pt x="21428" y="21428"/>
                  </a:lnTo>
                  <a:lnTo>
                    <a:pt x="5749" y="44684"/>
                  </a:lnTo>
                  <a:lnTo>
                    <a:pt x="0" y="73164"/>
                  </a:lnTo>
                  <a:lnTo>
                    <a:pt x="0" y="3767328"/>
                  </a:lnTo>
                  <a:lnTo>
                    <a:pt x="5749" y="3795801"/>
                  </a:lnTo>
                  <a:lnTo>
                    <a:pt x="21428" y="3819053"/>
                  </a:lnTo>
                  <a:lnTo>
                    <a:pt x="44684" y="3834731"/>
                  </a:lnTo>
                  <a:lnTo>
                    <a:pt x="73164" y="3840480"/>
                  </a:lnTo>
                  <a:lnTo>
                    <a:pt x="1847075" y="3840480"/>
                  </a:lnTo>
                  <a:lnTo>
                    <a:pt x="1875555" y="3834731"/>
                  </a:lnTo>
                  <a:lnTo>
                    <a:pt x="1898811" y="3819053"/>
                  </a:lnTo>
                  <a:lnTo>
                    <a:pt x="1914490" y="3795801"/>
                  </a:lnTo>
                  <a:lnTo>
                    <a:pt x="1920239" y="3767328"/>
                  </a:lnTo>
                  <a:lnTo>
                    <a:pt x="1920239" y="73164"/>
                  </a:lnTo>
                  <a:lnTo>
                    <a:pt x="1914490" y="44684"/>
                  </a:lnTo>
                  <a:lnTo>
                    <a:pt x="1898811" y="21428"/>
                  </a:lnTo>
                  <a:lnTo>
                    <a:pt x="1875555" y="5749"/>
                  </a:lnTo>
                  <a:lnTo>
                    <a:pt x="184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608575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40" h="3840479">
                  <a:moveTo>
                    <a:pt x="0" y="73164"/>
                  </a:moveTo>
                  <a:lnTo>
                    <a:pt x="5749" y="44684"/>
                  </a:lnTo>
                  <a:lnTo>
                    <a:pt x="21428" y="21428"/>
                  </a:lnTo>
                  <a:lnTo>
                    <a:pt x="44684" y="5749"/>
                  </a:lnTo>
                  <a:lnTo>
                    <a:pt x="73164" y="0"/>
                  </a:lnTo>
                  <a:lnTo>
                    <a:pt x="1847075" y="0"/>
                  </a:lnTo>
                  <a:lnTo>
                    <a:pt x="1875555" y="5749"/>
                  </a:lnTo>
                  <a:lnTo>
                    <a:pt x="1898811" y="21428"/>
                  </a:lnTo>
                  <a:lnTo>
                    <a:pt x="1914490" y="44684"/>
                  </a:lnTo>
                  <a:lnTo>
                    <a:pt x="1920239" y="73164"/>
                  </a:lnTo>
                  <a:lnTo>
                    <a:pt x="1920239" y="3767328"/>
                  </a:lnTo>
                  <a:lnTo>
                    <a:pt x="1914490" y="3795801"/>
                  </a:lnTo>
                  <a:lnTo>
                    <a:pt x="1898811" y="3819053"/>
                  </a:lnTo>
                  <a:lnTo>
                    <a:pt x="1875555" y="3834731"/>
                  </a:lnTo>
                  <a:lnTo>
                    <a:pt x="1847075" y="3840480"/>
                  </a:lnTo>
                  <a:lnTo>
                    <a:pt x="73164" y="3840480"/>
                  </a:lnTo>
                  <a:lnTo>
                    <a:pt x="44684" y="3834731"/>
                  </a:lnTo>
                  <a:lnTo>
                    <a:pt x="21428" y="3819053"/>
                  </a:lnTo>
                  <a:lnTo>
                    <a:pt x="5749" y="3795801"/>
                  </a:lnTo>
                  <a:lnTo>
                    <a:pt x="0" y="3767328"/>
                  </a:lnTo>
                  <a:lnTo>
                    <a:pt x="0" y="73164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4608575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40" h="292734">
                  <a:moveTo>
                    <a:pt x="18653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37743"/>
                  </a:lnTo>
                  <a:lnTo>
                    <a:pt x="4311" y="259100"/>
                  </a:lnTo>
                  <a:lnTo>
                    <a:pt x="16068" y="276539"/>
                  </a:lnTo>
                  <a:lnTo>
                    <a:pt x="33507" y="288296"/>
                  </a:lnTo>
                  <a:lnTo>
                    <a:pt x="54864" y="292607"/>
                  </a:lnTo>
                  <a:lnTo>
                    <a:pt x="1865376" y="292607"/>
                  </a:lnTo>
                  <a:lnTo>
                    <a:pt x="1886732" y="288296"/>
                  </a:lnTo>
                  <a:lnTo>
                    <a:pt x="1904171" y="276539"/>
                  </a:lnTo>
                  <a:lnTo>
                    <a:pt x="1915928" y="259100"/>
                  </a:lnTo>
                  <a:lnTo>
                    <a:pt x="1920239" y="237743"/>
                  </a:lnTo>
                  <a:lnTo>
                    <a:pt x="1920239" y="54863"/>
                  </a:lnTo>
                  <a:lnTo>
                    <a:pt x="1915928" y="33507"/>
                  </a:lnTo>
                  <a:lnTo>
                    <a:pt x="1904171" y="16068"/>
                  </a:lnTo>
                  <a:lnTo>
                    <a:pt x="1886732" y="4311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6B5E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4608575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40" h="292734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865376" y="0"/>
                  </a:lnTo>
                  <a:lnTo>
                    <a:pt x="1886732" y="4311"/>
                  </a:lnTo>
                  <a:lnTo>
                    <a:pt x="1904171" y="16068"/>
                  </a:lnTo>
                  <a:lnTo>
                    <a:pt x="1915928" y="33507"/>
                  </a:lnTo>
                  <a:lnTo>
                    <a:pt x="1920239" y="54863"/>
                  </a:lnTo>
                  <a:lnTo>
                    <a:pt x="1920239" y="237743"/>
                  </a:lnTo>
                  <a:lnTo>
                    <a:pt x="1915928" y="259100"/>
                  </a:lnTo>
                  <a:lnTo>
                    <a:pt x="1904171" y="276539"/>
                  </a:lnTo>
                  <a:lnTo>
                    <a:pt x="1886732" y="288296"/>
                  </a:lnTo>
                  <a:lnTo>
                    <a:pt x="1865376" y="292607"/>
                  </a:lnTo>
                  <a:lnTo>
                    <a:pt x="54864" y="292607"/>
                  </a:lnTo>
                  <a:lnTo>
                    <a:pt x="33507" y="288296"/>
                  </a:lnTo>
                  <a:lnTo>
                    <a:pt x="16068" y="276539"/>
                  </a:lnTo>
                  <a:lnTo>
                    <a:pt x="4311" y="259100"/>
                  </a:lnTo>
                  <a:lnTo>
                    <a:pt x="0" y="237743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6B5EA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4953000" y="1030478"/>
            <a:ext cx="1231265" cy="140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MODERATING</a:t>
            </a:r>
            <a:r>
              <a:rPr dirty="0" sz="750" spc="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760467" y="1308608"/>
            <a:ext cx="1090930" cy="29845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>
              <a:lnSpc>
                <a:spcPts val="1070"/>
              </a:lnSpc>
              <a:spcBef>
                <a:spcPts val="140"/>
              </a:spcBef>
            </a:pP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Boundary</a:t>
            </a:r>
            <a:r>
              <a:rPr dirty="0" sz="900" spc="-15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Condition</a:t>
            </a:r>
            <a:r>
              <a:rPr dirty="0" sz="900" spc="-25" i="1">
                <a:solidFill>
                  <a:srgbClr val="545454"/>
                </a:solidFill>
                <a:latin typeface="Times New Roman"/>
                <a:cs typeface="Times New Roman"/>
              </a:rPr>
              <a:t> (if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applicable)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11953" y="1657855"/>
            <a:ext cx="1704339" cy="415290"/>
            <a:chOff x="4711953" y="1657855"/>
            <a:chExt cx="1704339" cy="415290"/>
          </a:xfrm>
        </p:grpSpPr>
        <p:sp>
          <p:nvSpPr>
            <p:cNvPr id="51" name="object 51"/>
            <p:cNvSpPr/>
            <p:nvPr/>
          </p:nvSpPr>
          <p:spPr>
            <a:xfrm>
              <a:off x="4718303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4718303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4726809" y="1759712"/>
            <a:ext cx="167513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42595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latin typeface="Times New Roman"/>
                <a:cs typeface="Times New Roman"/>
              </a:rPr>
              <a:t>[Moderator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1]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711953" y="2160775"/>
            <a:ext cx="1704339" cy="415290"/>
            <a:chOff x="4711953" y="2160775"/>
            <a:chExt cx="1704339" cy="415290"/>
          </a:xfrm>
        </p:grpSpPr>
        <p:sp>
          <p:nvSpPr>
            <p:cNvPr id="55" name="object 55"/>
            <p:cNvSpPr/>
            <p:nvPr/>
          </p:nvSpPr>
          <p:spPr>
            <a:xfrm>
              <a:off x="4718303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4718303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39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/>
          <p:cNvSpPr txBox="1"/>
          <p:nvPr/>
        </p:nvSpPr>
        <p:spPr>
          <a:xfrm>
            <a:off x="4726809" y="2262632"/>
            <a:ext cx="167513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9075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[Moderator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(if</a:t>
            </a:r>
            <a:r>
              <a:rPr dirty="0" sz="1100" spc="-20">
                <a:latin typeface="Times New Roman"/>
                <a:cs typeface="Times New Roman"/>
              </a:rPr>
              <a:t> any)]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58" name="object 58" descr="þÿ"/>
          <p:cNvGrpSpPr/>
          <p:nvPr/>
        </p:nvGrpSpPr>
        <p:grpSpPr>
          <a:xfrm>
            <a:off x="6676643" y="906780"/>
            <a:ext cx="2063750" cy="3983990"/>
            <a:chOff x="6676643" y="906780"/>
            <a:chExt cx="2063750" cy="3983990"/>
          </a:xfrm>
        </p:grpSpPr>
        <p:pic>
          <p:nvPicPr>
            <p:cNvPr id="59" name="object 59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6643" y="906780"/>
              <a:ext cx="2063495" cy="398373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729983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40" h="3840479">
                  <a:moveTo>
                    <a:pt x="1847075" y="0"/>
                  </a:moveTo>
                  <a:lnTo>
                    <a:pt x="73164" y="0"/>
                  </a:lnTo>
                  <a:lnTo>
                    <a:pt x="44684" y="5749"/>
                  </a:lnTo>
                  <a:lnTo>
                    <a:pt x="21428" y="21428"/>
                  </a:lnTo>
                  <a:lnTo>
                    <a:pt x="5749" y="44684"/>
                  </a:lnTo>
                  <a:lnTo>
                    <a:pt x="0" y="73164"/>
                  </a:lnTo>
                  <a:lnTo>
                    <a:pt x="0" y="3767328"/>
                  </a:lnTo>
                  <a:lnTo>
                    <a:pt x="5749" y="3795801"/>
                  </a:lnTo>
                  <a:lnTo>
                    <a:pt x="21428" y="3819053"/>
                  </a:lnTo>
                  <a:lnTo>
                    <a:pt x="44684" y="3834731"/>
                  </a:lnTo>
                  <a:lnTo>
                    <a:pt x="73164" y="3840480"/>
                  </a:lnTo>
                  <a:lnTo>
                    <a:pt x="1847075" y="3840480"/>
                  </a:lnTo>
                  <a:lnTo>
                    <a:pt x="1875555" y="3834731"/>
                  </a:lnTo>
                  <a:lnTo>
                    <a:pt x="1898811" y="3819053"/>
                  </a:lnTo>
                  <a:lnTo>
                    <a:pt x="1914490" y="3795801"/>
                  </a:lnTo>
                  <a:lnTo>
                    <a:pt x="1920239" y="3767328"/>
                  </a:lnTo>
                  <a:lnTo>
                    <a:pt x="1920239" y="73164"/>
                  </a:lnTo>
                  <a:lnTo>
                    <a:pt x="1914490" y="44684"/>
                  </a:lnTo>
                  <a:lnTo>
                    <a:pt x="1898811" y="21428"/>
                  </a:lnTo>
                  <a:lnTo>
                    <a:pt x="1875555" y="5749"/>
                  </a:lnTo>
                  <a:lnTo>
                    <a:pt x="1847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6729983" y="960114"/>
              <a:ext cx="1920239" cy="3840479"/>
            </a:xfrm>
            <a:custGeom>
              <a:avLst/>
              <a:gdLst/>
              <a:ahLst/>
              <a:cxnLst/>
              <a:rect l="l" t="t" r="r" b="b"/>
              <a:pathLst>
                <a:path w="1920240" h="3840479">
                  <a:moveTo>
                    <a:pt x="0" y="73164"/>
                  </a:moveTo>
                  <a:lnTo>
                    <a:pt x="5749" y="44684"/>
                  </a:lnTo>
                  <a:lnTo>
                    <a:pt x="21428" y="21428"/>
                  </a:lnTo>
                  <a:lnTo>
                    <a:pt x="44684" y="5749"/>
                  </a:lnTo>
                  <a:lnTo>
                    <a:pt x="73164" y="0"/>
                  </a:lnTo>
                  <a:lnTo>
                    <a:pt x="1847075" y="0"/>
                  </a:lnTo>
                  <a:lnTo>
                    <a:pt x="1875555" y="5749"/>
                  </a:lnTo>
                  <a:lnTo>
                    <a:pt x="1898811" y="21428"/>
                  </a:lnTo>
                  <a:lnTo>
                    <a:pt x="1914490" y="44684"/>
                  </a:lnTo>
                  <a:lnTo>
                    <a:pt x="1920239" y="73164"/>
                  </a:lnTo>
                  <a:lnTo>
                    <a:pt x="1920239" y="3767328"/>
                  </a:lnTo>
                  <a:lnTo>
                    <a:pt x="1914490" y="3795801"/>
                  </a:lnTo>
                  <a:lnTo>
                    <a:pt x="1898811" y="3819053"/>
                  </a:lnTo>
                  <a:lnTo>
                    <a:pt x="1875555" y="3834731"/>
                  </a:lnTo>
                  <a:lnTo>
                    <a:pt x="1847075" y="3840480"/>
                  </a:lnTo>
                  <a:lnTo>
                    <a:pt x="73164" y="3840480"/>
                  </a:lnTo>
                  <a:lnTo>
                    <a:pt x="44684" y="3834731"/>
                  </a:lnTo>
                  <a:lnTo>
                    <a:pt x="21428" y="3819053"/>
                  </a:lnTo>
                  <a:lnTo>
                    <a:pt x="5749" y="3795801"/>
                  </a:lnTo>
                  <a:lnTo>
                    <a:pt x="0" y="3767328"/>
                  </a:lnTo>
                  <a:lnTo>
                    <a:pt x="0" y="73164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6729983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40" h="292734">
                  <a:moveTo>
                    <a:pt x="18653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237743"/>
                  </a:lnTo>
                  <a:lnTo>
                    <a:pt x="4311" y="259100"/>
                  </a:lnTo>
                  <a:lnTo>
                    <a:pt x="16068" y="276539"/>
                  </a:lnTo>
                  <a:lnTo>
                    <a:pt x="33507" y="288296"/>
                  </a:lnTo>
                  <a:lnTo>
                    <a:pt x="54864" y="292607"/>
                  </a:lnTo>
                  <a:lnTo>
                    <a:pt x="1865376" y="292607"/>
                  </a:lnTo>
                  <a:lnTo>
                    <a:pt x="1886732" y="288296"/>
                  </a:lnTo>
                  <a:lnTo>
                    <a:pt x="1904171" y="276539"/>
                  </a:lnTo>
                  <a:lnTo>
                    <a:pt x="1915928" y="259100"/>
                  </a:lnTo>
                  <a:lnTo>
                    <a:pt x="1920239" y="237743"/>
                  </a:lnTo>
                  <a:lnTo>
                    <a:pt x="1920239" y="54863"/>
                  </a:lnTo>
                  <a:lnTo>
                    <a:pt x="1915928" y="33507"/>
                  </a:lnTo>
                  <a:lnTo>
                    <a:pt x="1904171" y="16068"/>
                  </a:lnTo>
                  <a:lnTo>
                    <a:pt x="1886732" y="4311"/>
                  </a:lnTo>
                  <a:lnTo>
                    <a:pt x="1865376" y="0"/>
                  </a:lnTo>
                  <a:close/>
                </a:path>
              </a:pathLst>
            </a:custGeom>
            <a:solidFill>
              <a:srgbClr val="AF40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6729983" y="960119"/>
              <a:ext cx="1920239" cy="292735"/>
            </a:xfrm>
            <a:custGeom>
              <a:avLst/>
              <a:gdLst/>
              <a:ahLst/>
              <a:cxnLst/>
              <a:rect l="l" t="t" r="r" b="b"/>
              <a:pathLst>
                <a:path w="1920240" h="292734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865376" y="0"/>
                  </a:lnTo>
                  <a:lnTo>
                    <a:pt x="1886732" y="4311"/>
                  </a:lnTo>
                  <a:lnTo>
                    <a:pt x="1904171" y="16068"/>
                  </a:lnTo>
                  <a:lnTo>
                    <a:pt x="1915928" y="33507"/>
                  </a:lnTo>
                  <a:lnTo>
                    <a:pt x="1920239" y="54863"/>
                  </a:lnTo>
                  <a:lnTo>
                    <a:pt x="1920239" y="237743"/>
                  </a:lnTo>
                  <a:lnTo>
                    <a:pt x="1915928" y="259100"/>
                  </a:lnTo>
                  <a:lnTo>
                    <a:pt x="1904171" y="276539"/>
                  </a:lnTo>
                  <a:lnTo>
                    <a:pt x="1886732" y="288296"/>
                  </a:lnTo>
                  <a:lnTo>
                    <a:pt x="1865376" y="292607"/>
                  </a:lnTo>
                  <a:lnTo>
                    <a:pt x="54864" y="292607"/>
                  </a:lnTo>
                  <a:lnTo>
                    <a:pt x="33507" y="288296"/>
                  </a:lnTo>
                  <a:lnTo>
                    <a:pt x="16068" y="276539"/>
                  </a:lnTo>
                  <a:lnTo>
                    <a:pt x="4311" y="259100"/>
                  </a:lnTo>
                  <a:lnTo>
                    <a:pt x="0" y="237743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AF40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/>
          <p:cNvSpPr txBox="1"/>
          <p:nvPr/>
        </p:nvSpPr>
        <p:spPr>
          <a:xfrm>
            <a:off x="7008876" y="1030478"/>
            <a:ext cx="1359535" cy="140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50" spc="-10" b="1">
                <a:solidFill>
                  <a:srgbClr val="FFFFFF"/>
                </a:solidFill>
                <a:latin typeface="Times New Roman"/>
                <a:cs typeface="Times New Roman"/>
              </a:rPr>
              <a:t>DEPENDENT</a:t>
            </a:r>
            <a:r>
              <a:rPr dirty="0" sz="75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b="1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dirty="0" sz="75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50" spc="-20" b="1">
                <a:solidFill>
                  <a:srgbClr val="FFFFFF"/>
                </a:solidFill>
                <a:latin typeface="Times New Roman"/>
                <a:cs typeface="Times New Roman"/>
              </a:rPr>
              <a:t>(DV)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881876" y="1307084"/>
            <a:ext cx="10934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Endogenous</a:t>
            </a:r>
            <a:r>
              <a:rPr dirty="0" sz="900" spc="-40" i="1">
                <a:solidFill>
                  <a:srgbClr val="545454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545454"/>
                </a:solidFill>
                <a:latin typeface="Times New Roman"/>
                <a:cs typeface="Times New Roman"/>
              </a:rPr>
              <a:t>/</a:t>
            </a:r>
            <a:r>
              <a:rPr dirty="0" sz="900" spc="-10" i="1">
                <a:solidFill>
                  <a:srgbClr val="545454"/>
                </a:solidFill>
                <a:latin typeface="Times New Roman"/>
                <a:cs typeface="Times New Roman"/>
              </a:rPr>
              <a:t> Outcome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6833361" y="1657855"/>
            <a:ext cx="1704339" cy="415290"/>
            <a:chOff x="6833361" y="1657855"/>
            <a:chExt cx="1704339" cy="415290"/>
          </a:xfrm>
        </p:grpSpPr>
        <p:sp>
          <p:nvSpPr>
            <p:cNvPr id="67" name="object 67"/>
            <p:cNvSpPr/>
            <p:nvPr/>
          </p:nvSpPr>
          <p:spPr>
            <a:xfrm>
              <a:off x="6839711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40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6839711" y="166420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40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9" name="object 69"/>
          <p:cNvSpPr txBox="1"/>
          <p:nvPr/>
        </p:nvSpPr>
        <p:spPr>
          <a:xfrm>
            <a:off x="6848217" y="1759712"/>
            <a:ext cx="167513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9784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1]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833361" y="2160775"/>
            <a:ext cx="1704339" cy="415290"/>
            <a:chOff x="6833361" y="2160775"/>
            <a:chExt cx="1704339" cy="415290"/>
          </a:xfrm>
        </p:grpSpPr>
        <p:sp>
          <p:nvSpPr>
            <p:cNvPr id="71" name="object 71"/>
            <p:cNvSpPr/>
            <p:nvPr/>
          </p:nvSpPr>
          <p:spPr>
            <a:xfrm>
              <a:off x="6839711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40" h="402589">
                  <a:moveTo>
                    <a:pt x="1636776" y="0"/>
                  </a:moveTo>
                  <a:lnTo>
                    <a:pt x="54864" y="0"/>
                  </a:lnTo>
                  <a:lnTo>
                    <a:pt x="33507" y="4311"/>
                  </a:lnTo>
                  <a:lnTo>
                    <a:pt x="16068" y="16068"/>
                  </a:lnTo>
                  <a:lnTo>
                    <a:pt x="4311" y="33507"/>
                  </a:lnTo>
                  <a:lnTo>
                    <a:pt x="0" y="54863"/>
                  </a:lnTo>
                  <a:lnTo>
                    <a:pt x="0" y="347471"/>
                  </a:lnTo>
                  <a:lnTo>
                    <a:pt x="4311" y="368828"/>
                  </a:lnTo>
                  <a:lnTo>
                    <a:pt x="16068" y="386267"/>
                  </a:lnTo>
                  <a:lnTo>
                    <a:pt x="33507" y="398024"/>
                  </a:lnTo>
                  <a:lnTo>
                    <a:pt x="54864" y="402335"/>
                  </a:lnTo>
                  <a:lnTo>
                    <a:pt x="1636776" y="402335"/>
                  </a:lnTo>
                  <a:lnTo>
                    <a:pt x="1658132" y="398024"/>
                  </a:lnTo>
                  <a:lnTo>
                    <a:pt x="1675571" y="386267"/>
                  </a:lnTo>
                  <a:lnTo>
                    <a:pt x="1687328" y="368828"/>
                  </a:lnTo>
                  <a:lnTo>
                    <a:pt x="1691639" y="347471"/>
                  </a:lnTo>
                  <a:lnTo>
                    <a:pt x="1691639" y="54863"/>
                  </a:lnTo>
                  <a:lnTo>
                    <a:pt x="1687328" y="33507"/>
                  </a:lnTo>
                  <a:lnTo>
                    <a:pt x="1675571" y="16068"/>
                  </a:lnTo>
                  <a:lnTo>
                    <a:pt x="1658132" y="4311"/>
                  </a:lnTo>
                  <a:lnTo>
                    <a:pt x="16367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6839711" y="2167125"/>
              <a:ext cx="1691639" cy="402590"/>
            </a:xfrm>
            <a:custGeom>
              <a:avLst/>
              <a:gdLst/>
              <a:ahLst/>
              <a:cxnLst/>
              <a:rect l="l" t="t" r="r" b="b"/>
              <a:pathLst>
                <a:path w="1691640" h="402589">
                  <a:moveTo>
                    <a:pt x="0" y="54863"/>
                  </a:moveTo>
                  <a:lnTo>
                    <a:pt x="4311" y="33507"/>
                  </a:lnTo>
                  <a:lnTo>
                    <a:pt x="16068" y="16068"/>
                  </a:lnTo>
                  <a:lnTo>
                    <a:pt x="33507" y="4311"/>
                  </a:lnTo>
                  <a:lnTo>
                    <a:pt x="54864" y="0"/>
                  </a:lnTo>
                  <a:lnTo>
                    <a:pt x="1636776" y="0"/>
                  </a:lnTo>
                  <a:lnTo>
                    <a:pt x="1658132" y="4311"/>
                  </a:lnTo>
                  <a:lnTo>
                    <a:pt x="1675571" y="16068"/>
                  </a:lnTo>
                  <a:lnTo>
                    <a:pt x="1687328" y="33507"/>
                  </a:lnTo>
                  <a:lnTo>
                    <a:pt x="1691639" y="54863"/>
                  </a:lnTo>
                  <a:lnTo>
                    <a:pt x="1691639" y="347471"/>
                  </a:lnTo>
                  <a:lnTo>
                    <a:pt x="1687328" y="368828"/>
                  </a:lnTo>
                  <a:lnTo>
                    <a:pt x="1675571" y="386267"/>
                  </a:lnTo>
                  <a:lnTo>
                    <a:pt x="1658132" y="398024"/>
                  </a:lnTo>
                  <a:lnTo>
                    <a:pt x="1636776" y="402335"/>
                  </a:lnTo>
                  <a:lnTo>
                    <a:pt x="54864" y="402335"/>
                  </a:lnTo>
                  <a:lnTo>
                    <a:pt x="33507" y="398024"/>
                  </a:lnTo>
                  <a:lnTo>
                    <a:pt x="16068" y="386267"/>
                  </a:lnTo>
                  <a:lnTo>
                    <a:pt x="4311" y="368828"/>
                  </a:lnTo>
                  <a:lnTo>
                    <a:pt x="0" y="347471"/>
                  </a:lnTo>
                  <a:lnTo>
                    <a:pt x="0" y="54863"/>
                  </a:lnTo>
                  <a:close/>
                </a:path>
              </a:pathLst>
            </a:custGeom>
            <a:ln w="12700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3" name="object 73"/>
          <p:cNvSpPr txBox="1"/>
          <p:nvPr/>
        </p:nvSpPr>
        <p:spPr>
          <a:xfrm>
            <a:off x="6848217" y="2262632"/>
            <a:ext cx="167513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3685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[Variable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(if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any)]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Ph.D.</a:t>
            </a:r>
            <a:r>
              <a:rPr dirty="0" spc="-25"/>
              <a:t> </a:t>
            </a:r>
            <a:r>
              <a:rPr dirty="0"/>
              <a:t>Research</a:t>
            </a:r>
            <a:r>
              <a:rPr dirty="0" spc="-40"/>
              <a:t> </a:t>
            </a:r>
            <a:r>
              <a:rPr dirty="0"/>
              <a:t>Proposal</a:t>
            </a:r>
            <a:r>
              <a:rPr dirty="0" spc="165"/>
              <a:t> </a:t>
            </a:r>
            <a:r>
              <a:rPr dirty="0"/>
              <a:t>|</a:t>
            </a:r>
            <a:r>
              <a:rPr dirty="0" spc="170"/>
              <a:t> </a:t>
            </a:r>
            <a:r>
              <a:rPr dirty="0"/>
              <a:t>Centre</a:t>
            </a:r>
            <a:r>
              <a:rPr dirty="0" spc="-45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Research</a:t>
            </a:r>
            <a:r>
              <a:rPr dirty="0" spc="160"/>
              <a:t> </a:t>
            </a:r>
            <a:r>
              <a:rPr dirty="0"/>
              <a:t>|</a:t>
            </a:r>
            <a:r>
              <a:rPr dirty="0" spc="155"/>
              <a:t> </a:t>
            </a:r>
            <a:r>
              <a:rPr dirty="0"/>
              <a:t>ATLAS</a:t>
            </a:r>
            <a:r>
              <a:rPr dirty="0" spc="25"/>
              <a:t> </a:t>
            </a:r>
            <a:r>
              <a:rPr dirty="0"/>
              <a:t>SkillTech</a:t>
            </a:r>
            <a:r>
              <a:rPr dirty="0" spc="-5"/>
              <a:t> </a:t>
            </a:r>
            <a:r>
              <a:rPr dirty="0" spc="-10"/>
              <a:t>University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8832595" y="4972557"/>
            <a:ext cx="14160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545454"/>
                </a:solidFill>
                <a:latin typeface="Times New Roman"/>
                <a:cs typeface="Times New Roman"/>
              </a:rPr>
              <a:t>09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>PptxGenJS</Company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dc:subject>PptxGenJS Presentation</dc:subject>
  <dc:title>Ph.D. Research Proposal Template — ATLAS SkillTech University</dc:title>
  <dcterms:created xsi:type="dcterms:W3CDTF">2026-07-02T11:09:16Z</dcterms:created>
  <dcterms:modified xsi:type="dcterms:W3CDTF">2026-07-02T11:09:16Z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2026-07-02T00:00:00Z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2026-07-02T00:00:00Z</vt:filetime>
  </property>
  <property fmtid="{D5CDD505-2E9C-101B-9397-08002B2CF9AE}" pid="5" name="Producer">
    <vt:lpwstr>Adobe PDF Library 26.1.158</vt:lpwstr>
  </property>
</Properties>
</file>